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4"/>
  </p:sldMasterIdLst>
  <p:notesMasterIdLst>
    <p:notesMasterId r:id="rId16"/>
  </p:notesMasterIdLst>
  <p:sldIdLst>
    <p:sldId id="26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7" r:id="rId1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6B24"/>
    <a:srgbClr val="F0FAEC"/>
    <a:srgbClr val="FBFBFB"/>
    <a:srgbClr val="FDFDFD"/>
    <a:srgbClr val="F5F5F5"/>
    <a:srgbClr val="F7F7F7"/>
    <a:srgbClr val="5AB9E4"/>
    <a:srgbClr val="FAFDF9"/>
    <a:srgbClr val="B6B6B6"/>
    <a:srgbClr val="BAD8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992D34-3BD6-43A6-A9A7-95A4C55A7CD3}" v="1" dt="2026-02-02T10:19:14.8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松浦英宗" userId="9b03fd3a-662f-49ff-9af1-1b93cf7aab22" providerId="ADAL" clId="{56E9DFAE-DDAD-4FCA-8AED-56B2D15DB479}"/>
    <pc:docChg chg="addSld modSld">
      <pc:chgData name="松浦英宗" userId="9b03fd3a-662f-49ff-9af1-1b93cf7aab22" providerId="ADAL" clId="{56E9DFAE-DDAD-4FCA-8AED-56B2D15DB479}" dt="2026-02-02T10:19:14.897" v="0"/>
      <pc:docMkLst>
        <pc:docMk/>
      </pc:docMkLst>
      <pc:sldChg chg="add">
        <pc:chgData name="松浦英宗" userId="9b03fd3a-662f-49ff-9af1-1b93cf7aab22" providerId="ADAL" clId="{56E9DFAE-DDAD-4FCA-8AED-56B2D15DB479}" dt="2026-02-02T10:19:14.897" v="0"/>
        <pc:sldMkLst>
          <pc:docMk/>
          <pc:sldMk cId="1619785936" sldId="26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ja-JP" sz="1400" b="0" i="0" u="none" strike="noStrike" kern="1200" baseline="0" dirty="0">
                        <a:solidFill>
                          <a:prstClr val="white"/>
                        </a:solidFill>
                        <a:latin typeface="游明朝" panose="02020400000000000000" pitchFamily="18" charset="-128"/>
                        <a:ea typeface="游明朝" panose="02020400000000000000" pitchFamily="18" charset="-128"/>
                      </a:rPr>
                      <a:t>YES</a:t>
                    </a:r>
                    <a:r>
                      <a:rPr lang="ja-JP" altLang="en-US" sz="1400" b="0" i="0" u="none" strike="noStrike" kern="1200" baseline="0" dirty="0">
                        <a:solidFill>
                          <a:prstClr val="white"/>
                        </a:solidFill>
                        <a:latin typeface="游明朝" panose="02020400000000000000" pitchFamily="18" charset="-128"/>
                        <a:ea typeface="游明朝" panose="02020400000000000000" pitchFamily="18" charset="-128"/>
                      </a:rPr>
                      <a:t>　</a:t>
                    </a:r>
                    <a:fld id="{7A0D470D-BD20-41DC-9EAF-D7DB4542F514}" type="VALUE">
                      <a:rPr lang="en-US" altLang="ja-JP" smtClean="0"/>
                      <a:pPr/>
                      <a:t>[値]</a:t>
                    </a:fld>
                    <a:r>
                      <a:rPr lang="ja-JP" altLang="en-US" dirty="0"/>
                      <a:t>％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E64-4E48-9228-80CEFEF15E2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ja-JP" sz="1400" b="0" i="0" u="none" strike="noStrike" kern="1200" baseline="0" dirty="0">
                        <a:solidFill>
                          <a:prstClr val="white"/>
                        </a:solidFill>
                        <a:latin typeface="游明朝" panose="02020400000000000000" pitchFamily="18" charset="-128"/>
                        <a:ea typeface="游明朝" panose="02020400000000000000" pitchFamily="18" charset="-128"/>
                      </a:rPr>
                      <a:t>YES</a:t>
                    </a:r>
                    <a:r>
                      <a:rPr lang="ja-JP" altLang="en-US" sz="1400" b="0" i="0" u="none" strike="noStrike" kern="1200" baseline="0" dirty="0">
                        <a:solidFill>
                          <a:prstClr val="white"/>
                        </a:solidFill>
                        <a:latin typeface="游明朝" panose="02020400000000000000" pitchFamily="18" charset="-128"/>
                        <a:ea typeface="游明朝" panose="02020400000000000000" pitchFamily="18" charset="-128"/>
                      </a:rPr>
                      <a:t>　</a:t>
                    </a:r>
                    <a:fld id="{65B10394-9D97-471B-84EE-89CA7AA990FF}" type="VALUE">
                      <a:rPr lang="en-US" altLang="ja-JP" smtClean="0"/>
                      <a:pPr/>
                      <a:t>[値]</a:t>
                    </a:fld>
                    <a:r>
                      <a:rPr lang="ja-JP" altLang="en-US" dirty="0"/>
                      <a:t>％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4E64-4E48-9228-80CEFEF15E2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ja-JP" sz="1400" b="0" i="0" u="none" strike="noStrike" kern="1200" baseline="0" dirty="0">
                        <a:solidFill>
                          <a:prstClr val="white"/>
                        </a:solidFill>
                        <a:latin typeface="游明朝" panose="02020400000000000000" pitchFamily="18" charset="-128"/>
                        <a:ea typeface="游明朝" panose="02020400000000000000" pitchFamily="18" charset="-128"/>
                      </a:rPr>
                      <a:t>YES</a:t>
                    </a:r>
                    <a:r>
                      <a:rPr lang="ja-JP" altLang="en-US" sz="1400" b="0" i="0" u="none" strike="noStrike" kern="1200" baseline="0" dirty="0">
                        <a:solidFill>
                          <a:prstClr val="white"/>
                        </a:solidFill>
                        <a:latin typeface="游明朝" panose="02020400000000000000" pitchFamily="18" charset="-128"/>
                        <a:ea typeface="游明朝" panose="02020400000000000000" pitchFamily="18" charset="-128"/>
                      </a:rPr>
                      <a:t>　</a:t>
                    </a:r>
                    <a:fld id="{013016AF-C7B5-469A-BE0B-D6A57B2EEBD9}" type="VALUE">
                      <a:rPr lang="en-US" altLang="ja-JP" smtClean="0"/>
                      <a:pPr/>
                      <a:t>[値]</a:t>
                    </a:fld>
                    <a:r>
                      <a:rPr lang="ja-JP" altLang="en-US" sz="1400" b="0" i="0" u="none" strike="noStrike" kern="1200" baseline="0" dirty="0">
                        <a:solidFill>
                          <a:prstClr val="white"/>
                        </a:solidFill>
                        <a:latin typeface="游明朝" panose="02020400000000000000" pitchFamily="18" charset="-128"/>
                        <a:ea typeface="游明朝" panose="02020400000000000000" pitchFamily="18" charset="-128"/>
                      </a:rPr>
                      <a:t>％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E64-4E48-9228-80CEFEF15E2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ja-JP" sz="1400" b="0" i="0" u="none" strike="noStrike" kern="1200" baseline="0" dirty="0">
                        <a:solidFill>
                          <a:prstClr val="white"/>
                        </a:solidFill>
                        <a:latin typeface="游明朝" panose="02020400000000000000" pitchFamily="18" charset="-128"/>
                        <a:ea typeface="游明朝" panose="02020400000000000000" pitchFamily="18" charset="-128"/>
                      </a:rPr>
                      <a:t>YES</a:t>
                    </a:r>
                    <a:r>
                      <a:rPr lang="ja-JP" altLang="en-US" sz="1400" b="0" i="0" u="none" strike="noStrike" kern="1200" baseline="0" dirty="0">
                        <a:solidFill>
                          <a:prstClr val="white"/>
                        </a:solidFill>
                        <a:latin typeface="游明朝" panose="02020400000000000000" pitchFamily="18" charset="-128"/>
                        <a:ea typeface="游明朝" panose="02020400000000000000" pitchFamily="18" charset="-128"/>
                      </a:rPr>
                      <a:t>　</a:t>
                    </a:r>
                    <a:fld id="{75C3ADD0-A975-42F2-9333-DE40090A8164}" type="VALUE">
                      <a:rPr lang="en-US" altLang="ja-JP" smtClean="0"/>
                      <a:pPr/>
                      <a:t>[値]</a:t>
                    </a:fld>
                    <a:r>
                      <a:rPr lang="ja-JP" altLang="en-US" dirty="0"/>
                      <a:t>％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4E64-4E48-9228-80CEFEF15E2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ja-JP" dirty="0"/>
                      <a:t>YES</a:t>
                    </a:r>
                    <a:r>
                      <a:rPr lang="ja-JP" altLang="en-US" dirty="0"/>
                      <a:t>　</a:t>
                    </a:r>
                    <a:fld id="{4EB4823A-4EE0-4765-9D63-C9D4AD700DE9}" type="VALUE">
                      <a:rPr lang="en-US" altLang="ja-JP" smtClean="0"/>
                      <a:pPr/>
                      <a:t>[値]</a:t>
                    </a:fld>
                    <a:r>
                      <a:rPr lang="ja-JP" altLang="en-US" dirty="0"/>
                      <a:t>％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E64-4E48-9228-80CEFEF15E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1ヶ月後も再注文する</c:v>
                </c:pt>
                <c:pt idx="1">
                  <c:v>効果の実感がある</c:v>
                </c:pt>
                <c:pt idx="2">
                  <c:v>自分専用感がある</c:v>
                </c:pt>
                <c:pt idx="3">
                  <c:v>UIは満足である</c:v>
                </c:pt>
                <c:pt idx="4">
                  <c:v>3ヶ月間は継続する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78</c:v>
                </c:pt>
                <c:pt idx="1">
                  <c:v>84</c:v>
                </c:pt>
                <c:pt idx="2">
                  <c:v>88</c:v>
                </c:pt>
                <c:pt idx="3">
                  <c:v>91</c:v>
                </c:pt>
                <c:pt idx="4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64-4E48-9228-80CEFEF15E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1ヶ月後も再注文する</c:v>
                </c:pt>
                <c:pt idx="1">
                  <c:v>効果の実感がある</c:v>
                </c:pt>
                <c:pt idx="2">
                  <c:v>自分専用感がある</c:v>
                </c:pt>
                <c:pt idx="3">
                  <c:v>UIは満足である</c:v>
                </c:pt>
                <c:pt idx="4">
                  <c:v>3ヶ月間は継続する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16</c:v>
                </c:pt>
                <c:pt idx="2">
                  <c:v>12</c:v>
                </c:pt>
                <c:pt idx="3">
                  <c:v>9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E64-4E48-9228-80CEFEF15E2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100"/>
        <c:axId val="2125528352"/>
        <c:axId val="2125521632"/>
      </c:barChart>
      <c:catAx>
        <c:axId val="2125528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+mn-cs"/>
              </a:defRPr>
            </a:pPr>
            <a:endParaRPr lang="ja-JP"/>
          </a:p>
        </c:txPr>
        <c:crossAx val="2125521632"/>
        <c:crosses val="autoZero"/>
        <c:auto val="1"/>
        <c:lblAlgn val="ctr"/>
        <c:lblOffset val="100"/>
        <c:noMultiLvlLbl val="0"/>
      </c:catAx>
      <c:valAx>
        <c:axId val="212552163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125528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latin typeface="游明朝" panose="02020400000000000000" pitchFamily="18" charset="-128"/>
          <a:ea typeface="游明朝" panose="02020400000000000000" pitchFamily="18" charset="-128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1BDDD9-BFF9-43EB-8DF2-3669FE11DD41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E5FA5-95EA-4883-BF27-FD3FAB03ABA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8625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B3D69F-99A2-983C-A002-91F2FFD55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A19D2D7-6AEC-3D60-BF44-52151FD35A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D4E8FEE-4A08-B401-2B88-AC07CAAEF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23FD2-F423-4CCE-B48D-87D279801762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80FDA4-D66E-029A-3BCC-8869FFFA7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A9028A-A77C-11D1-9ABF-9339A7666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A4C0-9B7D-4866-9F37-F8186F53D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3674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02319D-2089-9C34-9A8B-3290064A2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0C639B1-FD65-E573-6D1C-73CE53ABF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DA6D1C-0D75-930B-3BE8-14919085A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23FD2-F423-4CCE-B48D-87D279801762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BAB49D1-5DEC-692D-4A00-B60CB3E6E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5ADCE4-2C7F-B2D2-7744-26AA5F232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A4C0-9B7D-4866-9F37-F8186F53D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8150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42CF59-301A-FD59-10BD-F60C6406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C8855C1-55DE-35BC-8210-CAC5929FD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8588B2-4AF8-2C97-9DCB-CFA48A321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23FD2-F423-4CCE-B48D-87D279801762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1B18F8D-BED5-3506-AD46-118673692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552172-BBC4-5654-A5FB-CAB85349D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A4C0-9B7D-4866-9F37-F8186F53D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992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F77919-CBB4-B102-B5A9-D407108DA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A5D76DA-9022-9399-9768-948618EBA0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A8D29DF-3156-B276-F0D8-29503EE221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E87383A-A57C-704E-1527-894DF0A26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23FD2-F423-4CCE-B48D-87D279801762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2DD176A-135F-573E-CE43-D925E714A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7E8EE2F-64DE-82D3-2090-73DFDA9F4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A4C0-9B7D-4866-9F37-F8186F53D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6387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A5D7FC-770C-20DF-5279-5AD666118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3005150-A1E9-25A6-9369-A15C472D4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579E7CC-A718-12CE-7914-DC52E00AD3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D1F4995-368B-A32E-A7AC-0AD17C8205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33BC22E-4753-D79A-A748-7DF1B1254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E18708A-3ABA-4BDC-07BC-7A87E2525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23FD2-F423-4CCE-B48D-87D279801762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F6DC06B-4150-AC58-C3CE-594DD4201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74DAE61-0E0B-AFDD-196F-6255D9094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A4C0-9B7D-4866-9F37-F8186F53D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940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5EADC9-3D06-A233-CDA8-9D28BDB78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168BAB8-C73C-7A97-0583-B8CE45A68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23FD2-F423-4CCE-B48D-87D279801762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13F0CF6-7573-0691-98E0-87EB07860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B7E8279-AF6B-84F2-58FD-C7A82ACA4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A4C0-9B7D-4866-9F37-F8186F53D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713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AFAE943-B2CF-E741-B454-064AA6884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23FD2-F423-4CCE-B48D-87D279801762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056A1D8-CDAA-51BC-2BBB-5CB46FB59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C0212D2-09D7-DC97-0914-0D1D6AA24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A4C0-9B7D-4866-9F37-F8186F53D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708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6B5FE2-6AEB-C5F9-9233-98ECA35C5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637C5CA-E589-7B9F-8D77-115026B3D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C39CDBB-F2DD-35B5-3A79-984431673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3B4C8FB-A77D-6E01-789A-BDE3C1C14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23FD2-F423-4CCE-B48D-87D279801762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C589C30-6016-FABD-39D2-BE9023B87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8D81A6A-068B-F34F-6800-A27CEA18C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A4C0-9B7D-4866-9F37-F8186F53D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3409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9C3D0B-B256-7822-2138-D61E45ED3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3532255-89B6-0EE7-ED1B-BDE4DB2ABA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81469A4-44C7-DE43-7521-43A559DF88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24AED02-68AC-1211-BCD5-0F63705C4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23FD2-F423-4CCE-B48D-87D279801762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05B33F6-20D6-F105-727E-8F0407A66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6DC57CC-3E1E-1ADA-40E8-E8EF9F959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A4C0-9B7D-4866-9F37-F8186F53D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1434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F70CD3-A00D-0A40-9D38-0BEE45953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1154946-B528-7E7B-9009-1107BD956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744867B-6319-EE82-F8AB-2036DAD3B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23FD2-F423-4CCE-B48D-87D279801762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25B43A2-14F9-4D98-1011-05FABA090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90B51F-3B2A-C275-B468-A0A39222B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A4C0-9B7D-4866-9F37-F8186F53D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336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E751DE6-352D-D03D-F527-8BBAFBABA6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132E57E-7253-13DD-E87E-26F7A4C792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529C3A-D3C7-6B65-B97C-8DE4C6670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23FD2-F423-4CCE-B48D-87D279801762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4AD8C7F-0C88-D3D4-523C-0D4E7740E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369F7C-E174-1A62-80D9-73A6E060D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BA4C0-9B7D-4866-9F37-F8186F53D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1243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A4E2D83-3458-74E1-EA2E-79C26DDD9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B3DEBDF-C5A3-61EA-CC67-42266269C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C7A9F4-0C28-8527-E85C-C23D3EFB2E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623FD2-F423-4CCE-B48D-87D279801762}" type="datetimeFigureOut">
              <a:rPr kumimoji="1" lang="ja-JP" altLang="en-US" smtClean="0"/>
              <a:t>2026/2/2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FA2F9AD-019F-B28A-BF83-262571B4B0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46220E-FAA9-C26D-9D78-2DB92FB55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FBA4C0-9B7D-4866-9F37-F8186F53D4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5113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hyperlink" Target="https://business-jungle.com/material/sample-material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0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hyperlink" Target="https://business-jungle.com/material/download-material/" TargetMode="External"/><Relationship Id="rId30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C2CB4-98F1-1DBB-44F9-1C8172044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6207655-DE8B-C659-C23A-17460AA4713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b="23862"/>
          <a:stretch/>
        </p:blipFill>
        <p:spPr>
          <a:xfrm flipH="1">
            <a:off x="1481282" y="1315029"/>
            <a:ext cx="10494818" cy="5327066"/>
          </a:xfrm>
          <a:prstGeom prst="round1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A1A0B3D-989E-281E-1C15-56F8B56DA99B}"/>
              </a:ext>
            </a:extLst>
          </p:cNvPr>
          <p:cNvSpPr/>
          <p:nvPr/>
        </p:nvSpPr>
        <p:spPr>
          <a:xfrm>
            <a:off x="205492" y="273973"/>
            <a:ext cx="4264908" cy="686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kumimoji="1" lang="en-US" altLang="ja-JP" sz="24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Wellbeing Lab</a:t>
            </a:r>
            <a:r>
              <a:rPr kumimoji="1" lang="ja-JP" altLang="en-US" sz="24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株式会社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C25FEAC-B31C-648B-45B7-8EF159BA69DC}"/>
              </a:ext>
            </a:extLst>
          </p:cNvPr>
          <p:cNvSpPr/>
          <p:nvPr/>
        </p:nvSpPr>
        <p:spPr>
          <a:xfrm>
            <a:off x="345192" y="1315030"/>
            <a:ext cx="874008" cy="5327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>
              <a:spcBef>
                <a:spcPts val="600"/>
              </a:spcBef>
            </a:pPr>
            <a:r>
              <a:rPr kumimoji="1" lang="ja-JP" altLang="en-US" sz="24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未来の健康を、もっとパーソナルに。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1E28A1C-1525-4243-341F-45B9469820FC}"/>
              </a:ext>
            </a:extLst>
          </p:cNvPr>
          <p:cNvSpPr/>
          <p:nvPr/>
        </p:nvSpPr>
        <p:spPr>
          <a:xfrm>
            <a:off x="9702799" y="1315029"/>
            <a:ext cx="2349501" cy="53270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>
              <a:spcBef>
                <a:spcPts val="600"/>
              </a:spcBef>
            </a:pPr>
            <a:r>
              <a:rPr kumimoji="1" lang="ja-JP" altLang="en-US" sz="80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投資家向け</a:t>
            </a:r>
            <a:endParaRPr kumimoji="1" lang="en-US" altLang="ja-JP" sz="8000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80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ピッチ資料</a:t>
            </a: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3E90C3EB-6F22-A903-8379-1E79B8A40554}"/>
              </a:ext>
            </a:extLst>
          </p:cNvPr>
          <p:cNvCxnSpPr>
            <a:cxnSpLocks/>
          </p:cNvCxnSpPr>
          <p:nvPr/>
        </p:nvCxnSpPr>
        <p:spPr>
          <a:xfrm>
            <a:off x="4368799" y="617242"/>
            <a:ext cx="6311900" cy="0"/>
          </a:xfrm>
          <a:prstGeom prst="straightConnector1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253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19B34-08FB-00B2-E1B4-2D17569A6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6CF0A6C4-9F61-D714-6FD6-0FD564AB74F5}"/>
              </a:ext>
            </a:extLst>
          </p:cNvPr>
          <p:cNvSpPr/>
          <p:nvPr/>
        </p:nvSpPr>
        <p:spPr>
          <a:xfrm>
            <a:off x="382852" y="327900"/>
            <a:ext cx="2820282" cy="42628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accent3">
                  <a:lumMod val="60000"/>
                  <a:lumOff val="40000"/>
                </a:schemeClr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社会が抱える課題</a:t>
            </a:r>
          </a:p>
        </p:txBody>
      </p:sp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F22C3C6E-A54E-6B91-0225-6F4EB54AC2EE}"/>
              </a:ext>
            </a:extLst>
          </p:cNvPr>
          <p:cNvSpPr txBox="1">
            <a:spLocks/>
          </p:cNvSpPr>
          <p:nvPr/>
        </p:nvSpPr>
        <p:spPr>
          <a:xfrm>
            <a:off x="11596653" y="6356362"/>
            <a:ext cx="4485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FBA4C0-9B7D-4866-9F37-F8186F53D425}" type="slidenum">
              <a:rPr lang="ja-JP" altLang="en-US" smtClean="0">
                <a:latin typeface="游明朝" panose="02020400000000000000" pitchFamily="18" charset="-128"/>
                <a:ea typeface="游明朝" panose="02020400000000000000" pitchFamily="18" charset="-128"/>
              </a:rPr>
              <a:pPr/>
              <a:t>1</a:t>
            </a:fld>
            <a:endParaRPr lang="ja-JP" altLang="en-US" dirty="0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97E1445-D8C5-1CFF-D807-DF2B7032677D}"/>
              </a:ext>
            </a:extLst>
          </p:cNvPr>
          <p:cNvSpPr/>
          <p:nvPr/>
        </p:nvSpPr>
        <p:spPr>
          <a:xfrm>
            <a:off x="382852" y="1295762"/>
            <a:ext cx="5624248" cy="1005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kumimoji="1" lang="ja-JP" altLang="en-US" sz="2800" b="1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健康を意識する人は増えているが、</a:t>
            </a:r>
            <a:endParaRPr kumimoji="1" lang="en-US" altLang="ja-JP" sz="2800" b="1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800" b="1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最適な栄養摂取は行われていない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D0BA892-4717-327D-1F0A-BD8397AA1B1D}"/>
              </a:ext>
            </a:extLst>
          </p:cNvPr>
          <p:cNvSpPr/>
          <p:nvPr/>
        </p:nvSpPr>
        <p:spPr>
          <a:xfrm>
            <a:off x="382852" y="2504015"/>
            <a:ext cx="6398948" cy="36565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厚労省調査によれば、</a:t>
            </a:r>
            <a:br>
              <a:rPr kumimoji="1"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現代人の約</a:t>
            </a:r>
            <a:r>
              <a:rPr kumimoji="1"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78%</a:t>
            </a: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が「健康意識は高い」と回答しています。</a:t>
            </a:r>
            <a:endParaRPr kumimoji="1" lang="en-US" altLang="ja-JP" sz="16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spcBef>
                <a:spcPts val="12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しかし、実際に自分に合ったサプリメントを適切に選べている人は</a:t>
            </a:r>
            <a:br>
              <a:rPr kumimoji="1"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わずか</a:t>
            </a:r>
            <a:r>
              <a:rPr kumimoji="1"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12%</a:t>
            </a: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にとどまります。</a:t>
            </a:r>
            <a:endParaRPr kumimoji="1" lang="en-US" altLang="ja-JP" sz="16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spcBef>
                <a:spcPts val="12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原因は、「どれを選べばよいか分からない」</a:t>
            </a:r>
            <a:br>
              <a:rPr kumimoji="1"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「必要な栄養が分からない」といった情報不足と個別性の欠如です。</a:t>
            </a:r>
            <a:endParaRPr kumimoji="1" lang="en-US" altLang="ja-JP" sz="16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spcBef>
                <a:spcPts val="12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このままでは、健康志向が誤った選択により逆効果を招く可能性も</a:t>
            </a:r>
            <a:br>
              <a:rPr kumimoji="1"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あります。</a:t>
            </a:r>
            <a:endParaRPr kumimoji="1" lang="en-US" altLang="ja-JP" sz="16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spcBef>
                <a:spcPts val="12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今こそ、“個別最適化された栄養摂取”が必要とされているのです。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9F74E62-74A6-178D-6F89-3129429F30BF}"/>
              </a:ext>
            </a:extLst>
          </p:cNvPr>
          <p:cNvSpPr/>
          <p:nvPr/>
        </p:nvSpPr>
        <p:spPr>
          <a:xfrm>
            <a:off x="7043804" y="558246"/>
            <a:ext cx="2168391" cy="803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健康意識が高い人</a:t>
            </a:r>
          </a:p>
        </p:txBody>
      </p:sp>
      <p:sp>
        <p:nvSpPr>
          <p:cNvPr id="8" name="吹き出し: 円形 7">
            <a:extLst>
              <a:ext uri="{FF2B5EF4-FFF2-40B4-BE49-F238E27FC236}">
                <a16:creationId xmlns:a16="http://schemas.microsoft.com/office/drawing/2014/main" id="{ED37909D-C1F2-8B83-C0DA-B4E30686323E}"/>
              </a:ext>
            </a:extLst>
          </p:cNvPr>
          <p:cNvSpPr/>
          <p:nvPr/>
        </p:nvSpPr>
        <p:spPr>
          <a:xfrm>
            <a:off x="9300747" y="1434908"/>
            <a:ext cx="2118920" cy="1781907"/>
          </a:xfrm>
          <a:prstGeom prst="wedgeEllipseCallout">
            <a:avLst>
              <a:gd name="adj1" fmla="val -59131"/>
              <a:gd name="adj2" fmla="val -3164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kumimoji="1" lang="en-US" altLang="ja-JP" sz="6000" b="1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78</a:t>
            </a:r>
            <a:r>
              <a:rPr kumimoji="1" lang="ja-JP" altLang="en-US" sz="2800" b="1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％</a:t>
            </a:r>
            <a:endParaRPr kumimoji="1" lang="ja-JP" altLang="en-US" sz="1600" b="1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339A40E-9C76-947C-0EC5-E4D82C5526E1}"/>
              </a:ext>
            </a:extLst>
          </p:cNvPr>
          <p:cNvSpPr/>
          <p:nvPr/>
        </p:nvSpPr>
        <p:spPr>
          <a:xfrm>
            <a:off x="7043804" y="3641186"/>
            <a:ext cx="2168391" cy="803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適切なサプリを</a:t>
            </a:r>
            <a:br>
              <a:rPr kumimoji="1"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選べている人</a:t>
            </a:r>
          </a:p>
        </p:txBody>
      </p:sp>
      <p:sp>
        <p:nvSpPr>
          <p:cNvPr id="13" name="吹き出し: 円形 12">
            <a:extLst>
              <a:ext uri="{FF2B5EF4-FFF2-40B4-BE49-F238E27FC236}">
                <a16:creationId xmlns:a16="http://schemas.microsoft.com/office/drawing/2014/main" id="{3F7E75FA-2D47-795D-CE22-53903FCD957A}"/>
              </a:ext>
            </a:extLst>
          </p:cNvPr>
          <p:cNvSpPr/>
          <p:nvPr/>
        </p:nvSpPr>
        <p:spPr>
          <a:xfrm>
            <a:off x="9300747" y="4517848"/>
            <a:ext cx="2118920" cy="1781907"/>
          </a:xfrm>
          <a:prstGeom prst="wedgeEllipseCallout">
            <a:avLst>
              <a:gd name="adj1" fmla="val -59131"/>
              <a:gd name="adj2" fmla="val -3164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kumimoji="1" lang="en-US" altLang="ja-JP" sz="6000" b="1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12</a:t>
            </a:r>
            <a:r>
              <a:rPr kumimoji="1" lang="ja-JP" altLang="en-US" sz="2800" b="1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％</a:t>
            </a:r>
            <a:endParaRPr kumimoji="1" lang="ja-JP" altLang="en-US" sz="1600" b="1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10C8128A-2220-A996-D198-BC522CFB3DE5}"/>
              </a:ext>
            </a:extLst>
          </p:cNvPr>
          <p:cNvGrpSpPr/>
          <p:nvPr/>
        </p:nvGrpSpPr>
        <p:grpSpPr>
          <a:xfrm>
            <a:off x="7671999" y="1526349"/>
            <a:ext cx="912000" cy="1669713"/>
            <a:chOff x="5419574" y="2180053"/>
            <a:chExt cx="566280" cy="1036762"/>
          </a:xfrm>
          <a:gradFill>
            <a:gsLst>
              <a:gs pos="100000">
                <a:schemeClr val="accent3"/>
              </a:gs>
              <a:gs pos="29000">
                <a:srgbClr val="196B24"/>
              </a:gs>
              <a:gs pos="0">
                <a:schemeClr val="bg1">
                  <a:lumMod val="85000"/>
                </a:schemeClr>
              </a:gs>
              <a:gs pos="27000">
                <a:schemeClr val="bg1">
                  <a:lumMod val="85000"/>
                </a:schemeClr>
              </a:gs>
            </a:gsLst>
            <a:lin ang="5400000" scaled="1"/>
          </a:gradFill>
        </p:grpSpPr>
        <p:sp>
          <p:nvSpPr>
            <p:cNvPr id="5" name="楕円 4">
              <a:extLst>
                <a:ext uri="{FF2B5EF4-FFF2-40B4-BE49-F238E27FC236}">
                  <a16:creationId xmlns:a16="http://schemas.microsoft.com/office/drawing/2014/main" id="{5D613A93-44F4-EEAD-2776-F725B7E172CA}"/>
                </a:ext>
              </a:extLst>
            </p:cNvPr>
            <p:cNvSpPr/>
            <p:nvPr/>
          </p:nvSpPr>
          <p:spPr>
            <a:xfrm>
              <a:off x="5509325" y="2180053"/>
              <a:ext cx="386776" cy="3877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kumimoji="1" lang="ja-JP" altLang="en-US" sz="1600" b="1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</p:txBody>
        </p:sp>
        <p:sp>
          <p:nvSpPr>
            <p:cNvPr id="9" name="台形 8">
              <a:extLst>
                <a:ext uri="{FF2B5EF4-FFF2-40B4-BE49-F238E27FC236}">
                  <a16:creationId xmlns:a16="http://schemas.microsoft.com/office/drawing/2014/main" id="{B0FEB0B7-045E-4247-0C85-71BF319B48FD}"/>
                </a:ext>
              </a:extLst>
            </p:cNvPr>
            <p:cNvSpPr/>
            <p:nvPr/>
          </p:nvSpPr>
          <p:spPr>
            <a:xfrm>
              <a:off x="5419574" y="2627173"/>
              <a:ext cx="566280" cy="589642"/>
            </a:xfrm>
            <a:prstGeom prst="trapezoi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kumimoji="1" lang="ja-JP" altLang="en-US" sz="1600" b="1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856CCA7-975F-AF2D-EE7C-05655A033A8E}"/>
              </a:ext>
            </a:extLst>
          </p:cNvPr>
          <p:cNvGrpSpPr/>
          <p:nvPr/>
        </p:nvGrpSpPr>
        <p:grpSpPr>
          <a:xfrm>
            <a:off x="7671999" y="4609289"/>
            <a:ext cx="912000" cy="1669713"/>
            <a:chOff x="5419574" y="2180053"/>
            <a:chExt cx="566280" cy="1036762"/>
          </a:xfrm>
          <a:gradFill>
            <a:gsLst>
              <a:gs pos="100000">
                <a:schemeClr val="accent3"/>
              </a:gs>
              <a:gs pos="85000">
                <a:srgbClr val="196B24"/>
              </a:gs>
              <a:gs pos="0">
                <a:schemeClr val="bg1">
                  <a:lumMod val="85000"/>
                </a:schemeClr>
              </a:gs>
              <a:gs pos="82000">
                <a:schemeClr val="bg1">
                  <a:lumMod val="85000"/>
                </a:schemeClr>
              </a:gs>
            </a:gsLst>
            <a:lin ang="5400000" scaled="1"/>
          </a:gradFill>
        </p:grpSpPr>
        <p:sp>
          <p:nvSpPr>
            <p:cNvPr id="17" name="楕円 16">
              <a:extLst>
                <a:ext uri="{FF2B5EF4-FFF2-40B4-BE49-F238E27FC236}">
                  <a16:creationId xmlns:a16="http://schemas.microsoft.com/office/drawing/2014/main" id="{258AE362-979E-B3D1-4E08-03DA1ED0BDA5}"/>
                </a:ext>
              </a:extLst>
            </p:cNvPr>
            <p:cNvSpPr/>
            <p:nvPr/>
          </p:nvSpPr>
          <p:spPr>
            <a:xfrm>
              <a:off x="5509325" y="2180053"/>
              <a:ext cx="386776" cy="3877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kumimoji="1" lang="ja-JP" altLang="en-US" sz="1600" b="1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</p:txBody>
        </p:sp>
        <p:sp>
          <p:nvSpPr>
            <p:cNvPr id="18" name="台形 17">
              <a:extLst>
                <a:ext uri="{FF2B5EF4-FFF2-40B4-BE49-F238E27FC236}">
                  <a16:creationId xmlns:a16="http://schemas.microsoft.com/office/drawing/2014/main" id="{FAA3CF58-7415-DFFF-BA13-B0D57A84ABDC}"/>
                </a:ext>
              </a:extLst>
            </p:cNvPr>
            <p:cNvSpPr/>
            <p:nvPr/>
          </p:nvSpPr>
          <p:spPr>
            <a:xfrm>
              <a:off x="5419574" y="2627173"/>
              <a:ext cx="566280" cy="589642"/>
            </a:xfrm>
            <a:prstGeom prst="trapezoi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kumimoji="1" lang="ja-JP" altLang="en-US" sz="1600" b="1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3564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88828-4542-A962-B295-963DB1250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512C0541-B0C3-A3B5-04A2-1B66EAF20CC8}"/>
              </a:ext>
            </a:extLst>
          </p:cNvPr>
          <p:cNvSpPr/>
          <p:nvPr/>
        </p:nvSpPr>
        <p:spPr>
          <a:xfrm>
            <a:off x="382852" y="327900"/>
            <a:ext cx="2820282" cy="42628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accent3">
                  <a:lumMod val="60000"/>
                  <a:lumOff val="40000"/>
                </a:schemeClr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解決策</a:t>
            </a:r>
          </a:p>
        </p:txBody>
      </p:sp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05D79BE9-CC8B-8D7A-CC27-704767540D74}"/>
              </a:ext>
            </a:extLst>
          </p:cNvPr>
          <p:cNvSpPr txBox="1">
            <a:spLocks/>
          </p:cNvSpPr>
          <p:nvPr/>
        </p:nvSpPr>
        <p:spPr>
          <a:xfrm>
            <a:off x="11596653" y="6356362"/>
            <a:ext cx="4485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FBA4C0-9B7D-4866-9F37-F8186F53D425}" type="slidenum">
              <a:rPr lang="ja-JP" altLang="en-US" smtClean="0">
                <a:latin typeface="游明朝" panose="02020400000000000000" pitchFamily="18" charset="-128"/>
                <a:ea typeface="游明朝" panose="02020400000000000000" pitchFamily="18" charset="-128"/>
              </a:rPr>
              <a:pPr/>
              <a:t>2</a:t>
            </a:fld>
            <a:endParaRPr lang="ja-JP" altLang="en-US" dirty="0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E28F823-EEB9-8CCB-F438-40246CE751BC}"/>
              </a:ext>
            </a:extLst>
          </p:cNvPr>
          <p:cNvSpPr/>
          <p:nvPr/>
        </p:nvSpPr>
        <p:spPr>
          <a:xfrm>
            <a:off x="489100" y="1701710"/>
            <a:ext cx="11213801" cy="9006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300"/>
              </a:spcBef>
            </a:pPr>
            <a:r>
              <a:rPr kumimoji="1" lang="ja-JP" altLang="en-US" sz="24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ユーザーの生活習慣・食生活・遺伝情報・血液検査結果などを基に、</a:t>
            </a:r>
            <a:endParaRPr kumimoji="1" lang="en-US" altLang="ja-JP" sz="24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 algn="ctr">
              <a:spcBef>
                <a:spcPts val="300"/>
              </a:spcBef>
            </a:pPr>
            <a:r>
              <a:rPr kumimoji="1" lang="en-US" altLang="ja-JP" sz="24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AI</a:t>
            </a:r>
            <a:r>
              <a:rPr kumimoji="1" lang="ja-JP" altLang="en-US" sz="24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がパーソナライズされたサプリメントプランを</a:t>
            </a:r>
            <a:r>
              <a:rPr kumimoji="1" lang="en-US" altLang="ja-JP" sz="2400" b="1" dirty="0">
                <a:solidFill>
                  <a:schemeClr val="accent3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LINE</a:t>
            </a:r>
            <a:r>
              <a:rPr kumimoji="1" lang="ja-JP" altLang="en-US" sz="24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を通じて自動提案</a:t>
            </a:r>
            <a:endParaRPr kumimoji="1" lang="en-US" altLang="ja-JP" sz="24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6384EDEA-0578-491F-4604-BA6E4FB05D97}"/>
              </a:ext>
            </a:extLst>
          </p:cNvPr>
          <p:cNvGrpSpPr/>
          <p:nvPr/>
        </p:nvGrpSpPr>
        <p:grpSpPr>
          <a:xfrm>
            <a:off x="2931051" y="936557"/>
            <a:ext cx="6367998" cy="535595"/>
            <a:chOff x="2931051" y="943819"/>
            <a:chExt cx="6367998" cy="648070"/>
          </a:xfrm>
        </p:grpSpPr>
        <p:sp>
          <p:nvSpPr>
            <p:cNvPr id="66" name="正方形/長方形 65">
              <a:extLst>
                <a:ext uri="{FF2B5EF4-FFF2-40B4-BE49-F238E27FC236}">
                  <a16:creationId xmlns:a16="http://schemas.microsoft.com/office/drawing/2014/main" id="{95C10F4D-FC2D-34EC-7B9F-DAB7BA100FE7}"/>
                </a:ext>
              </a:extLst>
            </p:cNvPr>
            <p:cNvSpPr/>
            <p:nvPr/>
          </p:nvSpPr>
          <p:spPr>
            <a:xfrm>
              <a:off x="2969151" y="976743"/>
              <a:ext cx="6329898" cy="6151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kumimoji="1" lang="en-US" altLang="ja-JP" sz="4800" b="1" i="1" dirty="0">
                  <a:solidFill>
                    <a:schemeClr val="accent3">
                      <a:lumMod val="20000"/>
                      <a:lumOff val="80000"/>
                    </a:schemeClr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Wellbeing Lab</a:t>
              </a:r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FF35980C-0314-4CB3-1A21-0A95AF4D1585}"/>
                </a:ext>
              </a:extLst>
            </p:cNvPr>
            <p:cNvSpPr/>
            <p:nvPr/>
          </p:nvSpPr>
          <p:spPr>
            <a:xfrm>
              <a:off x="2931051" y="943819"/>
              <a:ext cx="6329898" cy="6151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300"/>
                </a:spcBef>
              </a:pPr>
              <a:r>
                <a:rPr kumimoji="1" lang="en-US" altLang="ja-JP" sz="4800" b="1" i="1" dirty="0">
                  <a:solidFill>
                    <a:schemeClr val="accent3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Wellbeing Lab</a:t>
              </a:r>
            </a:p>
          </p:txBody>
        </p:sp>
      </p:grpSp>
      <p:sp>
        <p:nvSpPr>
          <p:cNvPr id="9" name="楕円 8">
            <a:extLst>
              <a:ext uri="{FF2B5EF4-FFF2-40B4-BE49-F238E27FC236}">
                <a16:creationId xmlns:a16="http://schemas.microsoft.com/office/drawing/2014/main" id="{BBD9ABC4-F1A9-14CF-2829-7ABA7D5D57C6}"/>
              </a:ext>
            </a:extLst>
          </p:cNvPr>
          <p:cNvSpPr/>
          <p:nvPr/>
        </p:nvSpPr>
        <p:spPr>
          <a:xfrm>
            <a:off x="3761632" y="3032440"/>
            <a:ext cx="4668737" cy="466873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kumimoji="1" lang="ja-JP" altLang="en-US" sz="1600" b="1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60" name="楕円 59">
            <a:extLst>
              <a:ext uri="{FF2B5EF4-FFF2-40B4-BE49-F238E27FC236}">
                <a16:creationId xmlns:a16="http://schemas.microsoft.com/office/drawing/2014/main" id="{FC0D482E-3FE0-696D-6A13-B04E0159AFA0}"/>
              </a:ext>
            </a:extLst>
          </p:cNvPr>
          <p:cNvSpPr/>
          <p:nvPr/>
        </p:nvSpPr>
        <p:spPr>
          <a:xfrm>
            <a:off x="4342155" y="3612963"/>
            <a:ext cx="3507691" cy="350769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kumimoji="1" lang="ja-JP" altLang="en-US" sz="1600" b="1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1BED139E-F6D2-DB87-38FA-D2CD59D1DD8D}"/>
              </a:ext>
            </a:extLst>
          </p:cNvPr>
          <p:cNvSpPr/>
          <p:nvPr/>
        </p:nvSpPr>
        <p:spPr>
          <a:xfrm>
            <a:off x="3880312" y="4904967"/>
            <a:ext cx="923685" cy="9236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業務時間</a:t>
            </a: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22659DDA-2EE3-353C-537C-B2F837543945}"/>
              </a:ext>
            </a:extLst>
          </p:cNvPr>
          <p:cNvSpPr/>
          <p:nvPr/>
        </p:nvSpPr>
        <p:spPr>
          <a:xfrm>
            <a:off x="4429752" y="6128456"/>
            <a:ext cx="923685" cy="9236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病歴</a:t>
            </a: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192496EB-BD3D-50E5-899D-9ED7C166D2CA}"/>
              </a:ext>
            </a:extLst>
          </p:cNvPr>
          <p:cNvSpPr/>
          <p:nvPr/>
        </p:nvSpPr>
        <p:spPr>
          <a:xfrm>
            <a:off x="4429752" y="3681478"/>
            <a:ext cx="923685" cy="9236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血液情報</a:t>
            </a: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47BE43A4-3358-E392-4998-8E3D942DCA28}"/>
              </a:ext>
            </a:extLst>
          </p:cNvPr>
          <p:cNvSpPr/>
          <p:nvPr/>
        </p:nvSpPr>
        <p:spPr>
          <a:xfrm>
            <a:off x="5634157" y="3151121"/>
            <a:ext cx="923685" cy="9236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生活習慣</a:t>
            </a:r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D863EC50-C7CF-9041-E1E8-464B3C0D7EDD}"/>
              </a:ext>
            </a:extLst>
          </p:cNvPr>
          <p:cNvSpPr/>
          <p:nvPr/>
        </p:nvSpPr>
        <p:spPr>
          <a:xfrm>
            <a:off x="6801881" y="6128456"/>
            <a:ext cx="923685" cy="9236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遺伝情報</a:t>
            </a:r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FE6EE2EB-C20B-612E-BC8D-03212B3A2FEA}"/>
              </a:ext>
            </a:extLst>
          </p:cNvPr>
          <p:cNvSpPr/>
          <p:nvPr/>
        </p:nvSpPr>
        <p:spPr>
          <a:xfrm>
            <a:off x="6801881" y="3681478"/>
            <a:ext cx="923685" cy="9236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運動習慣</a:t>
            </a:r>
          </a:p>
        </p:txBody>
      </p:sp>
      <p:sp>
        <p:nvSpPr>
          <p:cNvPr id="29" name="楕円 28">
            <a:extLst>
              <a:ext uri="{FF2B5EF4-FFF2-40B4-BE49-F238E27FC236}">
                <a16:creationId xmlns:a16="http://schemas.microsoft.com/office/drawing/2014/main" id="{C128619C-4547-2EE3-2572-20E2D96573C2}"/>
              </a:ext>
            </a:extLst>
          </p:cNvPr>
          <p:cNvSpPr/>
          <p:nvPr/>
        </p:nvSpPr>
        <p:spPr>
          <a:xfrm>
            <a:off x="7386048" y="4904967"/>
            <a:ext cx="923685" cy="9236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食生活</a:t>
            </a: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B6767B4F-400E-7A90-66B8-F9A0F1FCCDAC}"/>
              </a:ext>
            </a:extLst>
          </p:cNvPr>
          <p:cNvCxnSpPr>
            <a:cxnSpLocks/>
            <a:stCxn id="21" idx="4"/>
          </p:cNvCxnSpPr>
          <p:nvPr/>
        </p:nvCxnSpPr>
        <p:spPr>
          <a:xfrm>
            <a:off x="6096000" y="4074806"/>
            <a:ext cx="0" cy="548201"/>
          </a:xfrm>
          <a:prstGeom prst="straightConnector1">
            <a:avLst/>
          </a:prstGeom>
          <a:ln>
            <a:solidFill>
              <a:schemeClr val="bg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B0BEF485-9ABA-9036-CBAC-5241A3819614}"/>
              </a:ext>
            </a:extLst>
          </p:cNvPr>
          <p:cNvCxnSpPr>
            <a:cxnSpLocks/>
            <a:stCxn id="20" idx="5"/>
          </p:cNvCxnSpPr>
          <p:nvPr/>
        </p:nvCxnSpPr>
        <p:spPr>
          <a:xfrm>
            <a:off x="5218167" y="4469892"/>
            <a:ext cx="351886" cy="370969"/>
          </a:xfrm>
          <a:prstGeom prst="straightConnector1">
            <a:avLst/>
          </a:prstGeom>
          <a:ln>
            <a:solidFill>
              <a:schemeClr val="bg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5A8496E8-7D3B-0427-A1B6-9CE749B0FE4D}"/>
              </a:ext>
            </a:extLst>
          </p:cNvPr>
          <p:cNvCxnSpPr>
            <a:cxnSpLocks/>
            <a:stCxn id="10" idx="6"/>
          </p:cNvCxnSpPr>
          <p:nvPr/>
        </p:nvCxnSpPr>
        <p:spPr>
          <a:xfrm flipV="1">
            <a:off x="4803997" y="5366809"/>
            <a:ext cx="548201" cy="1"/>
          </a:xfrm>
          <a:prstGeom prst="straightConnector1">
            <a:avLst/>
          </a:prstGeom>
          <a:ln>
            <a:solidFill>
              <a:schemeClr val="bg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1700C221-A30F-FA9B-DD37-2D31B7D173A2}"/>
              </a:ext>
            </a:extLst>
          </p:cNvPr>
          <p:cNvCxnSpPr>
            <a:cxnSpLocks/>
            <a:stCxn id="19" idx="7"/>
          </p:cNvCxnSpPr>
          <p:nvPr/>
        </p:nvCxnSpPr>
        <p:spPr>
          <a:xfrm flipV="1">
            <a:off x="5218167" y="5892756"/>
            <a:ext cx="351886" cy="370970"/>
          </a:xfrm>
          <a:prstGeom prst="straightConnector1">
            <a:avLst/>
          </a:prstGeom>
          <a:ln>
            <a:solidFill>
              <a:schemeClr val="bg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2D618797-419C-288C-E415-12E19FFDC852}"/>
              </a:ext>
            </a:extLst>
          </p:cNvPr>
          <p:cNvCxnSpPr>
            <a:cxnSpLocks/>
            <a:stCxn id="26" idx="3"/>
          </p:cNvCxnSpPr>
          <p:nvPr/>
        </p:nvCxnSpPr>
        <p:spPr>
          <a:xfrm flipH="1">
            <a:off x="6621948" y="4469892"/>
            <a:ext cx="315204" cy="370969"/>
          </a:xfrm>
          <a:prstGeom prst="straightConnector1">
            <a:avLst/>
          </a:prstGeom>
          <a:ln>
            <a:solidFill>
              <a:schemeClr val="bg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8AD1892A-9B1B-C605-A6C8-883EAC207D0C}"/>
              </a:ext>
            </a:extLst>
          </p:cNvPr>
          <p:cNvCxnSpPr>
            <a:cxnSpLocks/>
            <a:stCxn id="29" idx="2"/>
          </p:cNvCxnSpPr>
          <p:nvPr/>
        </p:nvCxnSpPr>
        <p:spPr>
          <a:xfrm flipH="1" flipV="1">
            <a:off x="6839802" y="5366809"/>
            <a:ext cx="546246" cy="1"/>
          </a:xfrm>
          <a:prstGeom prst="straightConnector1">
            <a:avLst/>
          </a:prstGeom>
          <a:ln>
            <a:solidFill>
              <a:schemeClr val="bg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F2007769-1C99-1693-835D-B717DD34A517}"/>
              </a:ext>
            </a:extLst>
          </p:cNvPr>
          <p:cNvCxnSpPr>
            <a:cxnSpLocks/>
            <a:stCxn id="25" idx="1"/>
          </p:cNvCxnSpPr>
          <p:nvPr/>
        </p:nvCxnSpPr>
        <p:spPr>
          <a:xfrm flipH="1" flipV="1">
            <a:off x="6621948" y="5892756"/>
            <a:ext cx="315204" cy="370970"/>
          </a:xfrm>
          <a:prstGeom prst="straightConnector1">
            <a:avLst/>
          </a:prstGeom>
          <a:ln>
            <a:solidFill>
              <a:schemeClr val="bg1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吹き出し: 角を丸めた四角形 61">
            <a:extLst>
              <a:ext uri="{FF2B5EF4-FFF2-40B4-BE49-F238E27FC236}">
                <a16:creationId xmlns:a16="http://schemas.microsoft.com/office/drawing/2014/main" id="{705E784C-D940-AA56-069E-FB30338BBAA8}"/>
              </a:ext>
            </a:extLst>
          </p:cNvPr>
          <p:cNvSpPr/>
          <p:nvPr/>
        </p:nvSpPr>
        <p:spPr>
          <a:xfrm>
            <a:off x="382852" y="3080553"/>
            <a:ext cx="2914982" cy="1165104"/>
          </a:xfrm>
          <a:prstGeom prst="wedgeRoundRectCallout">
            <a:avLst>
              <a:gd name="adj1" fmla="val 59492"/>
              <a:gd name="adj2" fmla="val 3285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独自アルゴリズムにより、</a:t>
            </a:r>
            <a:br>
              <a:rPr kumimoji="1"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kumimoji="1"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300</a:t>
            </a: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億通り以上の組み合わせ</a:t>
            </a:r>
            <a:br>
              <a:rPr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を実現</a:t>
            </a:r>
            <a:endParaRPr kumimoji="1" lang="en-US" altLang="ja-JP" sz="16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63" name="吹き出し: 角を丸めた四角形 62">
            <a:extLst>
              <a:ext uri="{FF2B5EF4-FFF2-40B4-BE49-F238E27FC236}">
                <a16:creationId xmlns:a16="http://schemas.microsoft.com/office/drawing/2014/main" id="{ACC19E57-6701-850B-85FA-E4DEEF9D560B}"/>
              </a:ext>
            </a:extLst>
          </p:cNvPr>
          <p:cNvSpPr/>
          <p:nvPr/>
        </p:nvSpPr>
        <p:spPr>
          <a:xfrm flipH="1">
            <a:off x="8892211" y="3080553"/>
            <a:ext cx="2914982" cy="1165104"/>
          </a:xfrm>
          <a:prstGeom prst="wedgeRoundRectCallout">
            <a:avLst>
              <a:gd name="adj1" fmla="val 59492"/>
              <a:gd name="adj2" fmla="val 3285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商品は定期便で届き、</a:t>
            </a:r>
            <a:br>
              <a:rPr kumimoji="1"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アプリから摂取履歴や体調</a:t>
            </a:r>
            <a:br>
              <a:rPr kumimoji="1"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ログを記録可能</a:t>
            </a:r>
          </a:p>
        </p:txBody>
      </p:sp>
      <p:sp>
        <p:nvSpPr>
          <p:cNvPr id="64" name="吹き出し: 角を丸めた四角形 63">
            <a:extLst>
              <a:ext uri="{FF2B5EF4-FFF2-40B4-BE49-F238E27FC236}">
                <a16:creationId xmlns:a16="http://schemas.microsoft.com/office/drawing/2014/main" id="{447A8458-CA1B-D85E-EA8B-76BA83308FE3}"/>
              </a:ext>
            </a:extLst>
          </p:cNvPr>
          <p:cNvSpPr/>
          <p:nvPr/>
        </p:nvSpPr>
        <p:spPr>
          <a:xfrm>
            <a:off x="382852" y="4718457"/>
            <a:ext cx="2914982" cy="1165104"/>
          </a:xfrm>
          <a:prstGeom prst="wedgeRoundRectCallout">
            <a:avLst>
              <a:gd name="adj1" fmla="val 59492"/>
              <a:gd name="adj2" fmla="val 3285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ユーザーごとに最適な</a:t>
            </a:r>
            <a:br>
              <a:rPr kumimoji="1"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成分・量・摂取タイミング</a:t>
            </a:r>
            <a:br>
              <a:rPr kumimoji="1"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を設計</a:t>
            </a:r>
          </a:p>
        </p:txBody>
      </p:sp>
      <p:sp>
        <p:nvSpPr>
          <p:cNvPr id="65" name="吹き出し: 角を丸めた四角形 64">
            <a:extLst>
              <a:ext uri="{FF2B5EF4-FFF2-40B4-BE49-F238E27FC236}">
                <a16:creationId xmlns:a16="http://schemas.microsoft.com/office/drawing/2014/main" id="{5354745E-582D-CAE3-DAB5-63FFE963ACD3}"/>
              </a:ext>
            </a:extLst>
          </p:cNvPr>
          <p:cNvSpPr/>
          <p:nvPr/>
        </p:nvSpPr>
        <p:spPr>
          <a:xfrm flipH="1">
            <a:off x="8892211" y="4718457"/>
            <a:ext cx="2914982" cy="1165104"/>
          </a:xfrm>
          <a:prstGeom prst="wedgeRoundRectCallout">
            <a:avLst>
              <a:gd name="adj1" fmla="val 59492"/>
              <a:gd name="adj2" fmla="val 3285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1200"/>
              </a:spcBef>
            </a:pP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記録データをもとに</a:t>
            </a:r>
            <a:br>
              <a:rPr kumimoji="1"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毎月プランを自動更新し、</a:t>
            </a:r>
            <a:br>
              <a:rPr kumimoji="1"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継続的な最適化を実現</a:t>
            </a:r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70135122-C5E9-AB32-A100-96E76404C49E}"/>
              </a:ext>
            </a:extLst>
          </p:cNvPr>
          <p:cNvSpPr/>
          <p:nvPr/>
        </p:nvSpPr>
        <p:spPr>
          <a:xfrm>
            <a:off x="8221670" y="994278"/>
            <a:ext cx="1666860" cy="4201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300"/>
              </a:spcBef>
            </a:pPr>
            <a:r>
              <a:rPr kumimoji="1" lang="ja-JP" altLang="en-US" sz="14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（現在開発中）</a:t>
            </a:r>
            <a:endParaRPr kumimoji="1" lang="en-US" altLang="ja-JP" sz="14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CC4B46D-7798-F45A-3D4F-C69165FD2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537" y="4725129"/>
            <a:ext cx="1233471" cy="123347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0890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F70D8-14FB-0B5E-A8D4-82DC726F4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0BA7077A-E3C9-66D7-2BBE-985FCD48AAFA}"/>
              </a:ext>
            </a:extLst>
          </p:cNvPr>
          <p:cNvSpPr/>
          <p:nvPr/>
        </p:nvSpPr>
        <p:spPr>
          <a:xfrm>
            <a:off x="382852" y="327900"/>
            <a:ext cx="2820282" cy="42628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accent3">
                  <a:lumMod val="60000"/>
                  <a:lumOff val="40000"/>
                </a:schemeClr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サービスの市場規模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76AD980-70D4-7D12-7A40-702F50811971}"/>
              </a:ext>
            </a:extLst>
          </p:cNvPr>
          <p:cNvSpPr/>
          <p:nvPr/>
        </p:nvSpPr>
        <p:spPr>
          <a:xfrm>
            <a:off x="382851" y="874000"/>
            <a:ext cx="7148249" cy="844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kumimoji="1" lang="ja-JP" altLang="en-US" sz="20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個別最適化ニーズの高まりと共に、世界市場は急成長。</a:t>
            </a:r>
            <a:endParaRPr kumimoji="1" lang="en-US" altLang="ja-JP" sz="20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20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市場性は十分魅力的な水準。</a:t>
            </a:r>
            <a:endParaRPr kumimoji="1" lang="ja-JP" altLang="en-US" sz="20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3F72026-7B60-5A6F-1014-99650A0E89C9}"/>
              </a:ext>
            </a:extLst>
          </p:cNvPr>
          <p:cNvSpPr/>
          <p:nvPr/>
        </p:nvSpPr>
        <p:spPr>
          <a:xfrm>
            <a:off x="0" y="2189263"/>
            <a:ext cx="12192000" cy="4668737"/>
          </a:xfrm>
          <a:prstGeom prst="rect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kumimoji="1" lang="ja-JP" altLang="en-US" sz="1600" b="1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4F0D1DE-E420-A78D-021A-DBAA49297203}"/>
              </a:ext>
            </a:extLst>
          </p:cNvPr>
          <p:cNvSpPr/>
          <p:nvPr/>
        </p:nvSpPr>
        <p:spPr>
          <a:xfrm>
            <a:off x="2286000" y="5543868"/>
            <a:ext cx="9537700" cy="11490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kumimoji="1" lang="ja-JP" altLang="en-US" sz="20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パーソナライズ栄養分野は世界中で注目されており、年平均成長率</a:t>
            </a:r>
            <a:r>
              <a:rPr kumimoji="1" lang="en-US" altLang="ja-JP" sz="20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 8.3%</a:t>
            </a:r>
            <a:r>
              <a:rPr kumimoji="1" lang="ja-JP" altLang="en-US" sz="20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と予想。</a:t>
            </a:r>
            <a:endParaRPr lang="en-US" altLang="ja-JP" sz="20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kumimoji="1" lang="en-US" altLang="ja-JP" sz="20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Z</a:t>
            </a:r>
            <a:r>
              <a:rPr kumimoji="1" lang="ja-JP" altLang="en-US" sz="20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世代・ミレニアル世代の健康志向と自分専用志向が成長ドライバー。</a:t>
            </a: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F2E43EB4-EA45-A3D5-CBBA-52803C73AF08}"/>
              </a:ext>
            </a:extLst>
          </p:cNvPr>
          <p:cNvSpPr/>
          <p:nvPr/>
        </p:nvSpPr>
        <p:spPr>
          <a:xfrm>
            <a:off x="382851" y="2591047"/>
            <a:ext cx="2635380" cy="26353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kumimoji="1" lang="ja-JP" altLang="en-US" sz="1600" b="1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2850F060-FB8B-86D7-5DE1-CB8CC4C6D4A7}"/>
              </a:ext>
            </a:extLst>
          </p:cNvPr>
          <p:cNvSpPr/>
          <p:nvPr/>
        </p:nvSpPr>
        <p:spPr>
          <a:xfrm>
            <a:off x="3456869" y="1718736"/>
            <a:ext cx="3507691" cy="35076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kumimoji="1" lang="ja-JP" altLang="en-US" sz="1600" b="1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6FAEFF41-C045-E156-5B4D-2ED83E4E40D2}"/>
              </a:ext>
            </a:extLst>
          </p:cNvPr>
          <p:cNvSpPr/>
          <p:nvPr/>
        </p:nvSpPr>
        <p:spPr>
          <a:xfrm>
            <a:off x="7403197" y="-422745"/>
            <a:ext cx="5649172" cy="56491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kumimoji="1" lang="ja-JP" altLang="en-US" sz="1600" b="1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F653EB8C-1473-505D-97E4-316DC5651E24}"/>
              </a:ext>
            </a:extLst>
          </p:cNvPr>
          <p:cNvGrpSpPr/>
          <p:nvPr/>
        </p:nvGrpSpPr>
        <p:grpSpPr>
          <a:xfrm>
            <a:off x="502641" y="3041055"/>
            <a:ext cx="2395801" cy="1735364"/>
            <a:chOff x="502641" y="2575175"/>
            <a:chExt cx="2395801" cy="1735364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EC67B1FD-1CC1-30CF-9F4B-15854310BA06}"/>
                </a:ext>
              </a:extLst>
            </p:cNvPr>
            <p:cNvSpPr/>
            <p:nvPr/>
          </p:nvSpPr>
          <p:spPr>
            <a:xfrm>
              <a:off x="502641" y="2575175"/>
              <a:ext cx="2395801" cy="12701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en-US" altLang="ja-JP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SOM</a:t>
              </a:r>
            </a:p>
            <a:p>
              <a:pPr algn="ctr">
                <a:spcBef>
                  <a:spcPts val="600"/>
                </a:spcBef>
              </a:pPr>
              <a:r>
                <a:rPr kumimoji="1" lang="en-US" altLang="ja-JP" sz="44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150</a:t>
              </a:r>
              <a:r>
                <a:rPr kumimoji="1" lang="ja-JP" altLang="en-US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億円</a:t>
              </a: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AD199F37-A70A-5CB1-5241-33191FF2A5B8}"/>
                </a:ext>
              </a:extLst>
            </p:cNvPr>
            <p:cNvSpPr/>
            <p:nvPr/>
          </p:nvSpPr>
          <p:spPr>
            <a:xfrm>
              <a:off x="502641" y="3718016"/>
              <a:ext cx="2395801" cy="5925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初期ターゲット市場</a:t>
              </a:r>
              <a:b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（都市部</a:t>
              </a: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20〜40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代男女）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D393A30A-66E3-5E53-E81E-C8AA91288618}"/>
              </a:ext>
            </a:extLst>
          </p:cNvPr>
          <p:cNvGrpSpPr/>
          <p:nvPr/>
        </p:nvGrpSpPr>
        <p:grpSpPr>
          <a:xfrm>
            <a:off x="4012813" y="2604899"/>
            <a:ext cx="2395801" cy="1735364"/>
            <a:chOff x="4012813" y="2139019"/>
            <a:chExt cx="2395801" cy="1735364"/>
          </a:xfrm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066402B-1491-C425-952E-810F804E50A3}"/>
                </a:ext>
              </a:extLst>
            </p:cNvPr>
            <p:cNvSpPr/>
            <p:nvPr/>
          </p:nvSpPr>
          <p:spPr>
            <a:xfrm>
              <a:off x="4012813" y="2139019"/>
              <a:ext cx="2395801" cy="12701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en-US" altLang="ja-JP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SAM</a:t>
              </a:r>
            </a:p>
            <a:p>
              <a:pPr algn="ctr">
                <a:spcBef>
                  <a:spcPts val="600"/>
                </a:spcBef>
              </a:pPr>
              <a:r>
                <a:rPr kumimoji="1" lang="en-US" altLang="ja-JP" sz="44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3,500</a:t>
              </a:r>
              <a:r>
                <a:rPr kumimoji="1" lang="ja-JP" altLang="en-US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億円</a:t>
              </a: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3C00B8CC-4AD7-3DB3-7ADC-F45691A1F9BD}"/>
                </a:ext>
              </a:extLst>
            </p:cNvPr>
            <p:cNvSpPr/>
            <p:nvPr/>
          </p:nvSpPr>
          <p:spPr>
            <a:xfrm>
              <a:off x="4012813" y="3281860"/>
              <a:ext cx="2395801" cy="5925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国内パーソナライズド</a:t>
              </a:r>
              <a:b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サプリ市場</a:t>
              </a: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62C295A8-2E53-D8C6-F7E4-F29023EA29EC}"/>
              </a:ext>
            </a:extLst>
          </p:cNvPr>
          <p:cNvGrpSpPr/>
          <p:nvPr/>
        </p:nvGrpSpPr>
        <p:grpSpPr>
          <a:xfrm>
            <a:off x="9029883" y="1534159"/>
            <a:ext cx="2395801" cy="1735364"/>
            <a:chOff x="9029883" y="1068279"/>
            <a:chExt cx="2395801" cy="1735364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A0669131-C3F8-D557-18CC-DA86BF27088F}"/>
                </a:ext>
              </a:extLst>
            </p:cNvPr>
            <p:cNvSpPr/>
            <p:nvPr/>
          </p:nvSpPr>
          <p:spPr>
            <a:xfrm>
              <a:off x="9029883" y="1068279"/>
              <a:ext cx="2395801" cy="12701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en-US" altLang="ja-JP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TAM</a:t>
              </a:r>
            </a:p>
            <a:p>
              <a:pPr algn="ctr">
                <a:spcBef>
                  <a:spcPts val="600"/>
                </a:spcBef>
              </a:pPr>
              <a:r>
                <a:rPr kumimoji="1" lang="en-US" altLang="ja-JP" sz="4400" b="1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25,000</a:t>
              </a:r>
              <a:r>
                <a:rPr kumimoji="1" lang="ja-JP" altLang="en-US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億円</a:t>
              </a: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F33BDB1D-3AE7-CFE2-7657-7CDA65EFC640}"/>
                </a:ext>
              </a:extLst>
            </p:cNvPr>
            <p:cNvSpPr/>
            <p:nvPr/>
          </p:nvSpPr>
          <p:spPr>
            <a:xfrm>
              <a:off x="9029883" y="2211120"/>
              <a:ext cx="2395801" cy="5925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400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グローバル健康食品・</a:t>
              </a:r>
              <a:br>
                <a:rPr kumimoji="1" lang="en-US" altLang="ja-JP" sz="1400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ja-JP" altLang="en-US" sz="1400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サプリメント市場 </a:t>
              </a:r>
              <a:endParaRPr kumimoji="1" lang="en-US" altLang="ja-JP" sz="14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</p:txBody>
        </p:sp>
      </p:grpSp>
      <p:sp>
        <p:nvSpPr>
          <p:cNvPr id="26" name="円弧 25">
            <a:extLst>
              <a:ext uri="{FF2B5EF4-FFF2-40B4-BE49-F238E27FC236}">
                <a16:creationId xmlns:a16="http://schemas.microsoft.com/office/drawing/2014/main" id="{96E0303B-9040-CB8A-9D49-879757CA4A8B}"/>
              </a:ext>
            </a:extLst>
          </p:cNvPr>
          <p:cNvSpPr/>
          <p:nvPr/>
        </p:nvSpPr>
        <p:spPr>
          <a:xfrm rot="5400000">
            <a:off x="1679458" y="4034054"/>
            <a:ext cx="1338773" cy="1338773"/>
          </a:xfrm>
          <a:prstGeom prst="arc">
            <a:avLst/>
          </a:prstGeom>
          <a:ln w="9525">
            <a:solidFill>
              <a:schemeClr val="accent3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27" name="円弧 26">
            <a:extLst>
              <a:ext uri="{FF2B5EF4-FFF2-40B4-BE49-F238E27FC236}">
                <a16:creationId xmlns:a16="http://schemas.microsoft.com/office/drawing/2014/main" id="{844FD93E-FD53-10E0-35F5-23D10F766B4F}"/>
              </a:ext>
            </a:extLst>
          </p:cNvPr>
          <p:cNvSpPr/>
          <p:nvPr/>
        </p:nvSpPr>
        <p:spPr>
          <a:xfrm rot="5400000">
            <a:off x="5625785" y="3805454"/>
            <a:ext cx="1338773" cy="1338773"/>
          </a:xfrm>
          <a:prstGeom prst="arc">
            <a:avLst/>
          </a:prstGeom>
          <a:ln w="9525">
            <a:solidFill>
              <a:schemeClr val="accent3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44CDE76C-24F8-58D2-F059-3DA1EC9FBD33}"/>
              </a:ext>
            </a:extLst>
          </p:cNvPr>
          <p:cNvSpPr txBox="1">
            <a:spLocks/>
          </p:cNvSpPr>
          <p:nvPr/>
        </p:nvSpPr>
        <p:spPr>
          <a:xfrm>
            <a:off x="11596653" y="6356362"/>
            <a:ext cx="4485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FBA4C0-9B7D-4866-9F37-F8186F53D425}" type="slidenum">
              <a:rPr lang="ja-JP" altLang="en-US" smtClean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pPr/>
              <a:t>3</a:t>
            </a:fld>
            <a:endParaRPr lang="ja-JP" altLang="en-US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3017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78A69-CBD5-C90D-8D80-A06B9E13B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88887DF9-BC2F-C312-57A5-C0B9DE625535}"/>
              </a:ext>
            </a:extLst>
          </p:cNvPr>
          <p:cNvSpPr/>
          <p:nvPr/>
        </p:nvSpPr>
        <p:spPr>
          <a:xfrm>
            <a:off x="382852" y="327900"/>
            <a:ext cx="2820282" cy="42628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accent3">
                  <a:lumMod val="60000"/>
                  <a:lumOff val="40000"/>
                </a:schemeClr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ビジネスモデル</a:t>
            </a:r>
          </a:p>
        </p:txBody>
      </p:sp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7B793169-C589-312E-F6AB-5FFC8FFB667D}"/>
              </a:ext>
            </a:extLst>
          </p:cNvPr>
          <p:cNvSpPr txBox="1">
            <a:spLocks/>
          </p:cNvSpPr>
          <p:nvPr/>
        </p:nvSpPr>
        <p:spPr>
          <a:xfrm>
            <a:off x="11596653" y="6356362"/>
            <a:ext cx="4485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FBA4C0-9B7D-4866-9F37-F8186F53D425}" type="slidenum">
              <a:rPr lang="ja-JP" altLang="en-US" smtClean="0">
                <a:latin typeface="游明朝" panose="02020400000000000000" pitchFamily="18" charset="-128"/>
                <a:ea typeface="游明朝" panose="02020400000000000000" pitchFamily="18" charset="-128"/>
              </a:rPr>
              <a:pPr/>
              <a:t>4</a:t>
            </a:fld>
            <a:endParaRPr lang="ja-JP" altLang="en-US" dirty="0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63BB8379-A3F0-E44C-5197-6E01996B0D0C}"/>
              </a:ext>
            </a:extLst>
          </p:cNvPr>
          <p:cNvGrpSpPr/>
          <p:nvPr/>
        </p:nvGrpSpPr>
        <p:grpSpPr>
          <a:xfrm>
            <a:off x="-2183230" y="864770"/>
            <a:ext cx="16558460" cy="5094442"/>
            <a:chOff x="-2183230" y="1207670"/>
            <a:chExt cx="16558460" cy="5094442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7EE001E4-60D2-2ACD-D5F4-A4CF39494EEA}"/>
                </a:ext>
              </a:extLst>
            </p:cNvPr>
            <p:cNvGrpSpPr/>
            <p:nvPr/>
          </p:nvGrpSpPr>
          <p:grpSpPr>
            <a:xfrm>
              <a:off x="4778310" y="1819210"/>
              <a:ext cx="2635380" cy="2635380"/>
              <a:chOff x="3761632" y="3032440"/>
              <a:chExt cx="4668737" cy="4668737"/>
            </a:xfrm>
          </p:grpSpPr>
          <p:sp>
            <p:nvSpPr>
              <p:cNvPr id="5" name="楕円 4">
                <a:extLst>
                  <a:ext uri="{FF2B5EF4-FFF2-40B4-BE49-F238E27FC236}">
                    <a16:creationId xmlns:a16="http://schemas.microsoft.com/office/drawing/2014/main" id="{1CC78C93-16D8-4758-1E02-B3F7FCF802E8}"/>
                  </a:ext>
                </a:extLst>
              </p:cNvPr>
              <p:cNvSpPr/>
              <p:nvPr/>
            </p:nvSpPr>
            <p:spPr>
              <a:xfrm>
                <a:off x="3761632" y="3032440"/>
                <a:ext cx="4668737" cy="4668737"/>
              </a:xfrm>
              <a:prstGeom prst="ellipse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600"/>
                  </a:spcBef>
                </a:pPr>
                <a:endParaRPr kumimoji="1" lang="ja-JP" altLang="en-US" sz="800" b="1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endParaRPr>
              </a:p>
            </p:txBody>
          </p:sp>
          <p:sp>
            <p:nvSpPr>
              <p:cNvPr id="6" name="楕円 5">
                <a:extLst>
                  <a:ext uri="{FF2B5EF4-FFF2-40B4-BE49-F238E27FC236}">
                    <a16:creationId xmlns:a16="http://schemas.microsoft.com/office/drawing/2014/main" id="{0D980463-56B6-B7E3-5445-74DD46384D74}"/>
                  </a:ext>
                </a:extLst>
              </p:cNvPr>
              <p:cNvSpPr/>
              <p:nvPr/>
            </p:nvSpPr>
            <p:spPr>
              <a:xfrm>
                <a:off x="4342155" y="3612963"/>
                <a:ext cx="3507691" cy="3507691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600"/>
                  </a:spcBef>
                </a:pPr>
                <a:endParaRPr kumimoji="1" lang="ja-JP" altLang="en-US" sz="800" b="1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endParaRPr>
              </a:p>
            </p:txBody>
          </p:sp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22030F0A-3686-2E77-52D2-88934AF0AEDE}"/>
                  </a:ext>
                </a:extLst>
              </p:cNvPr>
              <p:cNvGrpSpPr/>
              <p:nvPr/>
            </p:nvGrpSpPr>
            <p:grpSpPr>
              <a:xfrm>
                <a:off x="3880312" y="3151121"/>
                <a:ext cx="4429421" cy="3901020"/>
                <a:chOff x="3880312" y="3151121"/>
                <a:chExt cx="4429421" cy="3901020"/>
              </a:xfrm>
            </p:grpSpPr>
            <p:sp>
              <p:nvSpPr>
                <p:cNvPr id="8" name="楕円 7">
                  <a:extLst>
                    <a:ext uri="{FF2B5EF4-FFF2-40B4-BE49-F238E27FC236}">
                      <a16:creationId xmlns:a16="http://schemas.microsoft.com/office/drawing/2014/main" id="{A2536FD7-B351-FF5C-2AFC-A27C1F8128D0}"/>
                    </a:ext>
                  </a:extLst>
                </p:cNvPr>
                <p:cNvSpPr/>
                <p:nvPr/>
              </p:nvSpPr>
              <p:spPr>
                <a:xfrm>
                  <a:off x="3880312" y="4904967"/>
                  <a:ext cx="923685" cy="9236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kumimoji="1" lang="ja-JP" altLang="en-US" sz="8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  <a:t>業務時間</a:t>
                  </a:r>
                </a:p>
              </p:txBody>
            </p:sp>
            <p:sp>
              <p:nvSpPr>
                <p:cNvPr id="9" name="楕円 8">
                  <a:extLst>
                    <a:ext uri="{FF2B5EF4-FFF2-40B4-BE49-F238E27FC236}">
                      <a16:creationId xmlns:a16="http://schemas.microsoft.com/office/drawing/2014/main" id="{48379148-0CDC-6C7A-AFAE-C442AD5882B1}"/>
                    </a:ext>
                  </a:extLst>
                </p:cNvPr>
                <p:cNvSpPr/>
                <p:nvPr/>
              </p:nvSpPr>
              <p:spPr>
                <a:xfrm>
                  <a:off x="4429752" y="6128456"/>
                  <a:ext cx="923685" cy="9236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kumimoji="1" lang="ja-JP" altLang="en-US" sz="8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  <a:t>病歴</a:t>
                  </a:r>
                </a:p>
              </p:txBody>
            </p:sp>
            <p:sp>
              <p:nvSpPr>
                <p:cNvPr id="10" name="楕円 9">
                  <a:extLst>
                    <a:ext uri="{FF2B5EF4-FFF2-40B4-BE49-F238E27FC236}">
                      <a16:creationId xmlns:a16="http://schemas.microsoft.com/office/drawing/2014/main" id="{457F96AE-3AAB-E467-4C14-C83C59524D9C}"/>
                    </a:ext>
                  </a:extLst>
                </p:cNvPr>
                <p:cNvSpPr/>
                <p:nvPr/>
              </p:nvSpPr>
              <p:spPr>
                <a:xfrm>
                  <a:off x="4429752" y="3681478"/>
                  <a:ext cx="923685" cy="9236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kumimoji="1" lang="ja-JP" altLang="en-US" sz="8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  <a:t>血液情報</a:t>
                  </a:r>
                </a:p>
              </p:txBody>
            </p:sp>
            <p:sp>
              <p:nvSpPr>
                <p:cNvPr id="11" name="楕円 10">
                  <a:extLst>
                    <a:ext uri="{FF2B5EF4-FFF2-40B4-BE49-F238E27FC236}">
                      <a16:creationId xmlns:a16="http://schemas.microsoft.com/office/drawing/2014/main" id="{C594F994-A1E5-D90C-9DBF-5533599743D0}"/>
                    </a:ext>
                  </a:extLst>
                </p:cNvPr>
                <p:cNvSpPr/>
                <p:nvPr/>
              </p:nvSpPr>
              <p:spPr>
                <a:xfrm>
                  <a:off x="5634157" y="3151121"/>
                  <a:ext cx="923685" cy="9236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kumimoji="1" lang="ja-JP" altLang="en-US" sz="8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  <a:t>生活習慣</a:t>
                  </a:r>
                </a:p>
              </p:txBody>
            </p:sp>
            <p:sp>
              <p:nvSpPr>
                <p:cNvPr id="12" name="楕円 11">
                  <a:extLst>
                    <a:ext uri="{FF2B5EF4-FFF2-40B4-BE49-F238E27FC236}">
                      <a16:creationId xmlns:a16="http://schemas.microsoft.com/office/drawing/2014/main" id="{EEA677D1-47A5-FE58-C65A-293EE016E216}"/>
                    </a:ext>
                  </a:extLst>
                </p:cNvPr>
                <p:cNvSpPr/>
                <p:nvPr/>
              </p:nvSpPr>
              <p:spPr>
                <a:xfrm>
                  <a:off x="6801881" y="6128456"/>
                  <a:ext cx="923685" cy="9236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kumimoji="1" lang="ja-JP" altLang="en-US" sz="8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  <a:t>遺伝情報</a:t>
                  </a:r>
                </a:p>
              </p:txBody>
            </p:sp>
            <p:sp>
              <p:nvSpPr>
                <p:cNvPr id="13" name="楕円 12">
                  <a:extLst>
                    <a:ext uri="{FF2B5EF4-FFF2-40B4-BE49-F238E27FC236}">
                      <a16:creationId xmlns:a16="http://schemas.microsoft.com/office/drawing/2014/main" id="{BD7572BC-14B4-3416-7D5E-82D0F12B5872}"/>
                    </a:ext>
                  </a:extLst>
                </p:cNvPr>
                <p:cNvSpPr/>
                <p:nvPr/>
              </p:nvSpPr>
              <p:spPr>
                <a:xfrm>
                  <a:off x="6801881" y="3681478"/>
                  <a:ext cx="923685" cy="9236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kumimoji="1" lang="ja-JP" altLang="en-US" sz="8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  <a:t>運動習慣</a:t>
                  </a:r>
                </a:p>
              </p:txBody>
            </p:sp>
            <p:sp>
              <p:nvSpPr>
                <p:cNvPr id="14" name="楕円 13">
                  <a:extLst>
                    <a:ext uri="{FF2B5EF4-FFF2-40B4-BE49-F238E27FC236}">
                      <a16:creationId xmlns:a16="http://schemas.microsoft.com/office/drawing/2014/main" id="{57BD0913-1CBB-00DB-9B67-A3AED604D1BF}"/>
                    </a:ext>
                  </a:extLst>
                </p:cNvPr>
                <p:cNvSpPr/>
                <p:nvPr/>
              </p:nvSpPr>
              <p:spPr>
                <a:xfrm>
                  <a:off x="7386048" y="4904967"/>
                  <a:ext cx="923685" cy="92368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>
                    <a:spcBef>
                      <a:spcPts val="600"/>
                    </a:spcBef>
                  </a:pPr>
                  <a:r>
                    <a:rPr kumimoji="1" lang="ja-JP" altLang="en-US" sz="8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  <a:t>食生活</a:t>
                  </a:r>
                </a:p>
              </p:txBody>
            </p:sp>
            <p:cxnSp>
              <p:nvCxnSpPr>
                <p:cNvPr id="15" name="直線矢印コネクタ 14">
                  <a:extLst>
                    <a:ext uri="{FF2B5EF4-FFF2-40B4-BE49-F238E27FC236}">
                      <a16:creationId xmlns:a16="http://schemas.microsoft.com/office/drawing/2014/main" id="{5E9B99A5-B4AE-72F5-9462-D6263D9D28AB}"/>
                    </a:ext>
                  </a:extLst>
                </p:cNvPr>
                <p:cNvCxnSpPr>
                  <a:cxnSpLocks/>
                  <a:stCxn id="11" idx="4"/>
                </p:cNvCxnSpPr>
                <p:nvPr/>
              </p:nvCxnSpPr>
              <p:spPr>
                <a:xfrm>
                  <a:off x="6096000" y="4074806"/>
                  <a:ext cx="0" cy="548201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線矢印コネクタ 15">
                  <a:extLst>
                    <a:ext uri="{FF2B5EF4-FFF2-40B4-BE49-F238E27FC236}">
                      <a16:creationId xmlns:a16="http://schemas.microsoft.com/office/drawing/2014/main" id="{A0FE852E-B011-8F79-AC52-F93D8B5B313A}"/>
                    </a:ext>
                  </a:extLst>
                </p:cNvPr>
                <p:cNvCxnSpPr>
                  <a:cxnSpLocks/>
                  <a:stCxn id="10" idx="5"/>
                </p:cNvCxnSpPr>
                <p:nvPr/>
              </p:nvCxnSpPr>
              <p:spPr>
                <a:xfrm>
                  <a:off x="5218167" y="4469892"/>
                  <a:ext cx="351886" cy="370969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線矢印コネクタ 16">
                  <a:extLst>
                    <a:ext uri="{FF2B5EF4-FFF2-40B4-BE49-F238E27FC236}">
                      <a16:creationId xmlns:a16="http://schemas.microsoft.com/office/drawing/2014/main" id="{E4183D55-FFDB-066B-E6EC-704DB5AB3AF5}"/>
                    </a:ext>
                  </a:extLst>
                </p:cNvPr>
                <p:cNvCxnSpPr>
                  <a:cxnSpLocks/>
                  <a:stCxn id="8" idx="6"/>
                </p:cNvCxnSpPr>
                <p:nvPr/>
              </p:nvCxnSpPr>
              <p:spPr>
                <a:xfrm flipV="1">
                  <a:off x="4803997" y="5366809"/>
                  <a:ext cx="548201" cy="1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線矢印コネクタ 17">
                  <a:extLst>
                    <a:ext uri="{FF2B5EF4-FFF2-40B4-BE49-F238E27FC236}">
                      <a16:creationId xmlns:a16="http://schemas.microsoft.com/office/drawing/2014/main" id="{A57E91F4-2C91-F6F6-49DC-9353413264B6}"/>
                    </a:ext>
                  </a:extLst>
                </p:cNvPr>
                <p:cNvCxnSpPr>
                  <a:cxnSpLocks/>
                  <a:stCxn id="9" idx="7"/>
                </p:cNvCxnSpPr>
                <p:nvPr/>
              </p:nvCxnSpPr>
              <p:spPr>
                <a:xfrm flipV="1">
                  <a:off x="5218167" y="5892756"/>
                  <a:ext cx="351886" cy="370970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線矢印コネクタ 18">
                  <a:extLst>
                    <a:ext uri="{FF2B5EF4-FFF2-40B4-BE49-F238E27FC236}">
                      <a16:creationId xmlns:a16="http://schemas.microsoft.com/office/drawing/2014/main" id="{0B09B787-BBE5-AF63-EA7D-6FE5166DDF4C}"/>
                    </a:ext>
                  </a:extLst>
                </p:cNvPr>
                <p:cNvCxnSpPr>
                  <a:cxnSpLocks/>
                  <a:stCxn id="13" idx="3"/>
                </p:cNvCxnSpPr>
                <p:nvPr/>
              </p:nvCxnSpPr>
              <p:spPr>
                <a:xfrm flipH="1">
                  <a:off x="6621948" y="4469892"/>
                  <a:ext cx="315204" cy="370969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線矢印コネクタ 19">
                  <a:extLst>
                    <a:ext uri="{FF2B5EF4-FFF2-40B4-BE49-F238E27FC236}">
                      <a16:creationId xmlns:a16="http://schemas.microsoft.com/office/drawing/2014/main" id="{31424FCB-7506-4408-5624-8179A91C818C}"/>
                    </a:ext>
                  </a:extLst>
                </p:cNvPr>
                <p:cNvCxnSpPr>
                  <a:cxnSpLocks/>
                  <a:stCxn id="14" idx="2"/>
                </p:cNvCxnSpPr>
                <p:nvPr/>
              </p:nvCxnSpPr>
              <p:spPr>
                <a:xfrm flipH="1" flipV="1">
                  <a:off x="6839802" y="5366809"/>
                  <a:ext cx="546246" cy="1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線矢印コネクタ 20">
                  <a:extLst>
                    <a:ext uri="{FF2B5EF4-FFF2-40B4-BE49-F238E27FC236}">
                      <a16:creationId xmlns:a16="http://schemas.microsoft.com/office/drawing/2014/main" id="{92145146-6188-1D1C-9341-A5A873872F7C}"/>
                    </a:ext>
                  </a:extLst>
                </p:cNvPr>
                <p:cNvCxnSpPr>
                  <a:cxnSpLocks/>
                  <a:stCxn id="12" idx="1"/>
                </p:cNvCxnSpPr>
                <p:nvPr/>
              </p:nvCxnSpPr>
              <p:spPr>
                <a:xfrm flipH="1" flipV="1">
                  <a:off x="6621948" y="5892756"/>
                  <a:ext cx="315204" cy="370970"/>
                </a:xfrm>
                <a:prstGeom prst="straightConnector1">
                  <a:avLst/>
                </a:prstGeom>
                <a:ln>
                  <a:solidFill>
                    <a:schemeClr val="bg1"/>
                  </a:solidFill>
                  <a:tailEnd type="triangle" w="lg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3" name="楕円 22">
              <a:extLst>
                <a:ext uri="{FF2B5EF4-FFF2-40B4-BE49-F238E27FC236}">
                  <a16:creationId xmlns:a16="http://schemas.microsoft.com/office/drawing/2014/main" id="{292352A0-DEC5-C167-EBBA-0EE7C0056FCE}"/>
                </a:ext>
              </a:extLst>
            </p:cNvPr>
            <p:cNvSpPr/>
            <p:nvPr/>
          </p:nvSpPr>
          <p:spPr>
            <a:xfrm>
              <a:off x="-2183230" y="1207670"/>
              <a:ext cx="3858460" cy="385846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kumimoji="1" lang="ja-JP" altLang="en-US" sz="800" b="1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</p:txBody>
        </p:sp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CC864A87-A8E6-641F-1EC2-DE2FD7BEF9FC}"/>
                </a:ext>
              </a:extLst>
            </p:cNvPr>
            <p:cNvSpPr/>
            <p:nvPr/>
          </p:nvSpPr>
          <p:spPr>
            <a:xfrm>
              <a:off x="0" y="2161892"/>
              <a:ext cx="1929230" cy="19500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28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ユーザー</a:t>
              </a:r>
            </a:p>
          </p:txBody>
        </p:sp>
        <p:sp>
          <p:nvSpPr>
            <p:cNvPr id="24" name="楕円 23">
              <a:extLst>
                <a:ext uri="{FF2B5EF4-FFF2-40B4-BE49-F238E27FC236}">
                  <a16:creationId xmlns:a16="http://schemas.microsoft.com/office/drawing/2014/main" id="{82A90DC6-AB00-DA9E-3EF6-C9FF5E3A7E97}"/>
                </a:ext>
              </a:extLst>
            </p:cNvPr>
            <p:cNvSpPr/>
            <p:nvPr/>
          </p:nvSpPr>
          <p:spPr>
            <a:xfrm>
              <a:off x="10516770" y="1207670"/>
              <a:ext cx="3858460" cy="385846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endParaRPr kumimoji="1" lang="ja-JP" altLang="en-US" sz="800" b="1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681EA4A8-F21B-C3FC-B839-4EC43F473553}"/>
                </a:ext>
              </a:extLst>
            </p:cNvPr>
            <p:cNvSpPr/>
            <p:nvPr/>
          </p:nvSpPr>
          <p:spPr>
            <a:xfrm>
              <a:off x="10262770" y="2161892"/>
              <a:ext cx="1929230" cy="19500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28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企業</a:t>
              </a:r>
            </a:p>
          </p:txBody>
        </p:sp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2D1ED69A-460B-16C3-283D-33A2BE6A3CBE}"/>
                </a:ext>
              </a:extLst>
            </p:cNvPr>
            <p:cNvGrpSpPr/>
            <p:nvPr/>
          </p:nvGrpSpPr>
          <p:grpSpPr>
            <a:xfrm>
              <a:off x="4764724" y="1319889"/>
              <a:ext cx="2700652" cy="302330"/>
              <a:chOff x="2931051" y="943819"/>
              <a:chExt cx="6367998" cy="648070"/>
            </a:xfrm>
          </p:grpSpPr>
          <p:sp>
            <p:nvSpPr>
              <p:cNvPr id="35" name="正方形/長方形 34">
                <a:extLst>
                  <a:ext uri="{FF2B5EF4-FFF2-40B4-BE49-F238E27FC236}">
                    <a16:creationId xmlns:a16="http://schemas.microsoft.com/office/drawing/2014/main" id="{268EA60A-158B-ECB8-D9D4-DB516D8E5769}"/>
                  </a:ext>
                </a:extLst>
              </p:cNvPr>
              <p:cNvSpPr/>
              <p:nvPr/>
            </p:nvSpPr>
            <p:spPr>
              <a:xfrm>
                <a:off x="2969151" y="976743"/>
                <a:ext cx="6329898" cy="6151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300"/>
                  </a:spcBef>
                </a:pPr>
                <a:r>
                  <a:rPr kumimoji="1" lang="en-US" altLang="ja-JP" sz="2400" b="1" i="1" dirty="0">
                    <a:solidFill>
                      <a:schemeClr val="accent3">
                        <a:lumMod val="20000"/>
                        <a:lumOff val="80000"/>
                      </a:schemeClr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Wellbeing Lab</a:t>
                </a:r>
              </a:p>
            </p:txBody>
          </p:sp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5D045BCB-ADC9-D836-86B7-33A453DC38AD}"/>
                  </a:ext>
                </a:extLst>
              </p:cNvPr>
              <p:cNvSpPr/>
              <p:nvPr/>
            </p:nvSpPr>
            <p:spPr>
              <a:xfrm>
                <a:off x="2931051" y="943819"/>
                <a:ext cx="6329898" cy="61514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300"/>
                  </a:spcBef>
                </a:pPr>
                <a:r>
                  <a:rPr kumimoji="1" lang="en-US" altLang="ja-JP" sz="2400" b="1" i="1" dirty="0">
                    <a:solidFill>
                      <a:schemeClr val="accent3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Wellbeing Lab</a:t>
                </a:r>
              </a:p>
            </p:txBody>
          </p:sp>
        </p:grpSp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0042AE45-354D-02C4-A000-CDF8004F89D5}"/>
                </a:ext>
              </a:extLst>
            </p:cNvPr>
            <p:cNvGrpSpPr/>
            <p:nvPr/>
          </p:nvGrpSpPr>
          <p:grpSpPr>
            <a:xfrm>
              <a:off x="915284" y="2152515"/>
              <a:ext cx="4622972" cy="4149597"/>
              <a:chOff x="1042284" y="2152515"/>
              <a:chExt cx="4622972" cy="4149597"/>
            </a:xfrm>
          </p:grpSpPr>
          <p:grpSp>
            <p:nvGrpSpPr>
              <p:cNvPr id="33" name="グループ化 32">
                <a:extLst>
                  <a:ext uri="{FF2B5EF4-FFF2-40B4-BE49-F238E27FC236}">
                    <a16:creationId xmlns:a16="http://schemas.microsoft.com/office/drawing/2014/main" id="{91EF45BF-47F5-6D2F-7CE3-46C4A8684297}"/>
                  </a:ext>
                </a:extLst>
              </p:cNvPr>
              <p:cNvGrpSpPr/>
              <p:nvPr/>
            </p:nvGrpSpPr>
            <p:grpSpPr>
              <a:xfrm>
                <a:off x="2167613" y="2152515"/>
                <a:ext cx="2372315" cy="1968770"/>
                <a:chOff x="2377792" y="2449692"/>
                <a:chExt cx="2156650" cy="1968770"/>
              </a:xfrm>
            </p:grpSpPr>
            <p:cxnSp>
              <p:nvCxnSpPr>
                <p:cNvPr id="26" name="直線矢印コネクタ 25">
                  <a:extLst>
                    <a:ext uri="{FF2B5EF4-FFF2-40B4-BE49-F238E27FC236}">
                      <a16:creationId xmlns:a16="http://schemas.microsoft.com/office/drawing/2014/main" id="{174CC228-2648-B615-50FC-5AB3BFC699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77792" y="3104731"/>
                  <a:ext cx="2156650" cy="0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正方形/長方形 29">
                  <a:extLst>
                    <a:ext uri="{FF2B5EF4-FFF2-40B4-BE49-F238E27FC236}">
                      <a16:creationId xmlns:a16="http://schemas.microsoft.com/office/drawing/2014/main" id="{12D2211B-04A8-6672-8125-90F29431E7DC}"/>
                    </a:ext>
                  </a:extLst>
                </p:cNvPr>
                <p:cNvSpPr/>
                <p:nvPr/>
              </p:nvSpPr>
              <p:spPr>
                <a:xfrm>
                  <a:off x="2377792" y="2449692"/>
                  <a:ext cx="2156650" cy="40274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b"/>
                <a:lstStyle/>
                <a:p>
                  <a:pPr algn="ctr">
                    <a:spcBef>
                      <a:spcPts val="600"/>
                    </a:spcBef>
                  </a:pPr>
                  <a:r>
                    <a:rPr kumimoji="1" lang="ja-JP" altLang="en-US" sz="16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  <a:t>サブスク申込・</a:t>
                  </a:r>
                  <a:br>
                    <a:rPr kumimoji="1" lang="en-US" altLang="ja-JP" sz="16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</a:br>
                  <a:r>
                    <a:rPr kumimoji="1" lang="ja-JP" altLang="en-US" sz="16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  <a:t>支払い</a:t>
                  </a:r>
                </a:p>
              </p:txBody>
            </p:sp>
            <p:cxnSp>
              <p:nvCxnSpPr>
                <p:cNvPr id="31" name="直線矢印コネクタ 30">
                  <a:extLst>
                    <a:ext uri="{FF2B5EF4-FFF2-40B4-BE49-F238E27FC236}">
                      <a16:creationId xmlns:a16="http://schemas.microsoft.com/office/drawing/2014/main" id="{8BE8A343-504E-67EF-2786-DAE122FD9E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377792" y="3763422"/>
                  <a:ext cx="2156650" cy="0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正方形/長方形 31">
                  <a:extLst>
                    <a:ext uri="{FF2B5EF4-FFF2-40B4-BE49-F238E27FC236}">
                      <a16:creationId xmlns:a16="http://schemas.microsoft.com/office/drawing/2014/main" id="{CCA880D7-2B96-3DCE-C554-9EE0C94098E7}"/>
                    </a:ext>
                  </a:extLst>
                </p:cNvPr>
                <p:cNvSpPr/>
                <p:nvPr/>
              </p:nvSpPr>
              <p:spPr>
                <a:xfrm flipH="1">
                  <a:off x="2377792" y="4015714"/>
                  <a:ext cx="2156650" cy="40274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>
                    <a:spcBef>
                      <a:spcPts val="600"/>
                    </a:spcBef>
                  </a:pPr>
                  <a:r>
                    <a:rPr kumimoji="1" lang="ja-JP" altLang="en-US" sz="16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  <a:t>パーソナルプランを</a:t>
                  </a:r>
                  <a:br>
                    <a:rPr kumimoji="1" lang="en-US" altLang="ja-JP" sz="16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</a:br>
                  <a:r>
                    <a:rPr kumimoji="1" lang="ja-JP" altLang="en-US" sz="16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  <a:t>提案</a:t>
                  </a:r>
                </a:p>
              </p:txBody>
            </p:sp>
          </p:grpSp>
          <p:sp>
            <p:nvSpPr>
              <p:cNvPr id="42" name="四角形: 角を丸くする 41">
                <a:extLst>
                  <a:ext uri="{FF2B5EF4-FFF2-40B4-BE49-F238E27FC236}">
                    <a16:creationId xmlns:a16="http://schemas.microsoft.com/office/drawing/2014/main" id="{A90CBA4C-B7A6-EE23-38FC-70DF52D169F2}"/>
                  </a:ext>
                </a:extLst>
              </p:cNvPr>
              <p:cNvSpPr/>
              <p:nvPr/>
            </p:nvSpPr>
            <p:spPr>
              <a:xfrm>
                <a:off x="1219858" y="4589753"/>
                <a:ext cx="4267825" cy="116510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ja-JP" altLang="en-US" sz="1200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顧客は月額</a:t>
                </a:r>
                <a:r>
                  <a:rPr lang="en-US" altLang="ja-JP" sz="1200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5,980</a:t>
                </a:r>
                <a:r>
                  <a:rPr lang="ja-JP" altLang="en-US" sz="1200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円</a:t>
                </a:r>
                <a:r>
                  <a:rPr lang="en-US" altLang="ja-JP" sz="1200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〜</a:t>
                </a:r>
                <a:r>
                  <a:rPr lang="ja-JP" altLang="en-US" sz="1200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のサプリ定期便に加入する。</a:t>
                </a:r>
                <a:endParaRPr lang="en-US" altLang="ja-JP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endParaRPr>
              </a:p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ja-JP" altLang="en-US" sz="1200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初回カウンセリング（無料）とバイオ検査キットを</a:t>
                </a:r>
                <a:br>
                  <a:rPr lang="en-US" altLang="ja-JP" sz="1200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</a:br>
                <a:r>
                  <a:rPr lang="ja-JP" altLang="en-US" sz="1200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通じてパーソナルプランを作成する。</a:t>
                </a:r>
                <a:endParaRPr lang="en-US" altLang="ja-JP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endParaRPr>
              </a:p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ja-JP" altLang="en-US" sz="1200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サプリは月単位で最適化・再配送される。</a:t>
                </a:r>
                <a:endParaRPr kumimoji="1" lang="en-US" altLang="ja-JP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endParaRPr>
              </a:p>
            </p:txBody>
          </p:sp>
          <p:sp>
            <p:nvSpPr>
              <p:cNvPr id="43" name="正方形/長方形 42">
                <a:extLst>
                  <a:ext uri="{FF2B5EF4-FFF2-40B4-BE49-F238E27FC236}">
                    <a16:creationId xmlns:a16="http://schemas.microsoft.com/office/drawing/2014/main" id="{870940C4-005E-6B70-2D9B-290AE92DF9AA}"/>
                  </a:ext>
                </a:extLst>
              </p:cNvPr>
              <p:cNvSpPr/>
              <p:nvPr/>
            </p:nvSpPr>
            <p:spPr>
              <a:xfrm flipH="1">
                <a:off x="1042284" y="5899364"/>
                <a:ext cx="4622972" cy="4027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>
                  <a:spcBef>
                    <a:spcPts val="600"/>
                  </a:spcBef>
                </a:pPr>
                <a:r>
                  <a:rPr kumimoji="1" lang="ja-JP" altLang="en-US" sz="2800" b="1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サブスク事業（</a:t>
                </a:r>
                <a:r>
                  <a:rPr kumimoji="1" lang="en-US" altLang="ja-JP" sz="2800" b="1" dirty="0" err="1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toC</a:t>
                </a:r>
                <a:r>
                  <a:rPr kumimoji="1" lang="ja-JP" altLang="en-US" sz="2800" b="1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）</a:t>
                </a:r>
              </a:p>
            </p:txBody>
          </p:sp>
        </p:grpSp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7E3B8209-5657-236E-3A36-5626D368C43C}"/>
                </a:ext>
              </a:extLst>
            </p:cNvPr>
            <p:cNvGrpSpPr/>
            <p:nvPr/>
          </p:nvGrpSpPr>
          <p:grpSpPr>
            <a:xfrm>
              <a:off x="6653744" y="2152515"/>
              <a:ext cx="4622972" cy="4149597"/>
              <a:chOff x="6526744" y="2152515"/>
              <a:chExt cx="4622972" cy="4149597"/>
            </a:xfrm>
          </p:grpSpPr>
          <p:grpSp>
            <p:nvGrpSpPr>
              <p:cNvPr id="37" name="グループ化 36">
                <a:extLst>
                  <a:ext uri="{FF2B5EF4-FFF2-40B4-BE49-F238E27FC236}">
                    <a16:creationId xmlns:a16="http://schemas.microsoft.com/office/drawing/2014/main" id="{16DB3B0D-2B0C-8BE1-3BB9-7C2F45E71E08}"/>
                  </a:ext>
                </a:extLst>
              </p:cNvPr>
              <p:cNvGrpSpPr/>
              <p:nvPr/>
            </p:nvGrpSpPr>
            <p:grpSpPr>
              <a:xfrm>
                <a:off x="7652072" y="2152515"/>
                <a:ext cx="2372316" cy="1968770"/>
                <a:chOff x="2377792" y="2449692"/>
                <a:chExt cx="2156651" cy="1968770"/>
              </a:xfrm>
            </p:grpSpPr>
            <p:cxnSp>
              <p:nvCxnSpPr>
                <p:cNvPr id="38" name="直線矢印コネクタ 37">
                  <a:extLst>
                    <a:ext uri="{FF2B5EF4-FFF2-40B4-BE49-F238E27FC236}">
                      <a16:creationId xmlns:a16="http://schemas.microsoft.com/office/drawing/2014/main" id="{1659BD7B-93D8-0804-FADD-FB42D325A58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>
                  <a:off x="2377793" y="3104731"/>
                  <a:ext cx="2156650" cy="0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正方形/長方形 38">
                  <a:extLst>
                    <a:ext uri="{FF2B5EF4-FFF2-40B4-BE49-F238E27FC236}">
                      <a16:creationId xmlns:a16="http://schemas.microsoft.com/office/drawing/2014/main" id="{34DF7CDB-2024-7EE7-53FB-9A2F35E551DB}"/>
                    </a:ext>
                  </a:extLst>
                </p:cNvPr>
                <p:cNvSpPr/>
                <p:nvPr/>
              </p:nvSpPr>
              <p:spPr>
                <a:xfrm>
                  <a:off x="2377792" y="2449692"/>
                  <a:ext cx="2156650" cy="40274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b"/>
                <a:lstStyle/>
                <a:p>
                  <a:pPr algn="ctr">
                    <a:spcBef>
                      <a:spcPts val="600"/>
                    </a:spcBef>
                  </a:pPr>
                  <a:r>
                    <a:rPr kumimoji="1" lang="ja-JP" altLang="en-US" sz="16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  <a:t>データ活用の依頼・</a:t>
                  </a:r>
                  <a:br>
                    <a:rPr kumimoji="1" lang="en-US" altLang="ja-JP" sz="16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</a:br>
                  <a:r>
                    <a:rPr kumimoji="1" lang="ja-JP" altLang="en-US" sz="16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  <a:t>支払い</a:t>
                  </a:r>
                </a:p>
              </p:txBody>
            </p:sp>
            <p:cxnSp>
              <p:nvCxnSpPr>
                <p:cNvPr id="40" name="直線矢印コネクタ 39">
                  <a:extLst>
                    <a:ext uri="{FF2B5EF4-FFF2-40B4-BE49-F238E27FC236}">
                      <a16:creationId xmlns:a16="http://schemas.microsoft.com/office/drawing/2014/main" id="{D3F259C3-4FC7-A47F-256D-F1F09333A9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2377793" y="3763422"/>
                  <a:ext cx="2156650" cy="0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正方形/長方形 40">
                  <a:extLst>
                    <a:ext uri="{FF2B5EF4-FFF2-40B4-BE49-F238E27FC236}">
                      <a16:creationId xmlns:a16="http://schemas.microsoft.com/office/drawing/2014/main" id="{A5EBD081-E8E9-36BF-7D40-A983AC00D156}"/>
                    </a:ext>
                  </a:extLst>
                </p:cNvPr>
                <p:cNvSpPr/>
                <p:nvPr/>
              </p:nvSpPr>
              <p:spPr>
                <a:xfrm flipH="1">
                  <a:off x="2377792" y="4015714"/>
                  <a:ext cx="2156650" cy="40274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>
                    <a:spcBef>
                      <a:spcPts val="600"/>
                    </a:spcBef>
                  </a:pPr>
                  <a:r>
                    <a:rPr lang="ja-JP" altLang="en-US" sz="16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  <a:t>匿名</a:t>
                  </a:r>
                  <a:r>
                    <a:rPr kumimoji="1" lang="ja-JP" altLang="en-US" sz="16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  <a:t>化された</a:t>
                  </a:r>
                  <a:br>
                    <a:rPr kumimoji="1" lang="en-US" altLang="ja-JP" sz="16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</a:br>
                  <a:r>
                    <a:rPr kumimoji="1" lang="ja-JP" altLang="en-US" sz="1600" dirty="0">
                      <a:solidFill>
                        <a:schemeClr val="tx1"/>
                      </a:solidFill>
                      <a:latin typeface="游明朝" panose="02020400000000000000" pitchFamily="18" charset="-128"/>
                      <a:ea typeface="游明朝" panose="02020400000000000000" pitchFamily="18" charset="-128"/>
                    </a:rPr>
                    <a:t>ビッグデータの提供</a:t>
                  </a:r>
                </a:p>
              </p:txBody>
            </p:sp>
          </p:grpSp>
          <p:sp>
            <p:nvSpPr>
              <p:cNvPr id="46" name="四角形: 角を丸くする 45">
                <a:extLst>
                  <a:ext uri="{FF2B5EF4-FFF2-40B4-BE49-F238E27FC236}">
                    <a16:creationId xmlns:a16="http://schemas.microsoft.com/office/drawing/2014/main" id="{1175CBCC-F1B5-8688-CC5A-3574B0419E66}"/>
                  </a:ext>
                </a:extLst>
              </p:cNvPr>
              <p:cNvSpPr/>
              <p:nvPr/>
            </p:nvSpPr>
            <p:spPr>
              <a:xfrm>
                <a:off x="6704318" y="4589753"/>
                <a:ext cx="4267825" cy="1165104"/>
              </a:xfrm>
              <a:prstGeom prst="round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ja-JP" altLang="en-US" sz="1200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蓄積される匿名化バイオデータは、製薬・食品業界</a:t>
                </a:r>
                <a:br>
                  <a:rPr lang="en-US" altLang="ja-JP" sz="1200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</a:br>
                <a:r>
                  <a:rPr lang="ja-JP" altLang="en-US" sz="1200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へのライセンス提供など、二次活用していく。</a:t>
                </a:r>
                <a:endParaRPr lang="en-US" altLang="ja-JP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endParaRPr>
              </a:p>
              <a:p>
                <a:pPr marL="285750" indent="-285750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ja-JP" altLang="en-US" sz="1200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高利益率のモデルであり、将来的な収益の柱にする</a:t>
                </a:r>
                <a:br>
                  <a:rPr lang="en-US" altLang="ja-JP" sz="1200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</a:br>
                <a:r>
                  <a:rPr lang="ja-JP" altLang="en-US" sz="1200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ことを目指す。</a:t>
                </a:r>
                <a:endParaRPr kumimoji="1" lang="en-US" altLang="ja-JP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endParaRPr>
              </a:p>
            </p:txBody>
          </p:sp>
          <p:sp>
            <p:nvSpPr>
              <p:cNvPr id="47" name="正方形/長方形 46">
                <a:extLst>
                  <a:ext uri="{FF2B5EF4-FFF2-40B4-BE49-F238E27FC236}">
                    <a16:creationId xmlns:a16="http://schemas.microsoft.com/office/drawing/2014/main" id="{242B2A09-8921-5EA2-024B-8651BF83A0FE}"/>
                  </a:ext>
                </a:extLst>
              </p:cNvPr>
              <p:cNvSpPr/>
              <p:nvPr/>
            </p:nvSpPr>
            <p:spPr>
              <a:xfrm flipH="1">
                <a:off x="6526744" y="5899364"/>
                <a:ext cx="4622972" cy="40274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>
                  <a:spcBef>
                    <a:spcPts val="600"/>
                  </a:spcBef>
                </a:pPr>
                <a:r>
                  <a:rPr kumimoji="1" lang="ja-JP" altLang="en-US" sz="2800" b="1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データ事業（</a:t>
                </a:r>
                <a:r>
                  <a:rPr kumimoji="1" lang="en-US" altLang="ja-JP" sz="2800" b="1" dirty="0" err="1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toB</a:t>
                </a:r>
                <a:r>
                  <a:rPr kumimoji="1" lang="ja-JP" altLang="en-US" sz="2800" b="1" dirty="0">
                    <a:solidFill>
                      <a:schemeClr val="tx1"/>
                    </a:solidFill>
                    <a:latin typeface="游明朝" panose="02020400000000000000" pitchFamily="18" charset="-128"/>
                    <a:ea typeface="游明朝" panose="02020400000000000000" pitchFamily="18" charset="-128"/>
                  </a:rPr>
                  <a:t>）</a:t>
                </a:r>
              </a:p>
            </p:txBody>
          </p:sp>
        </p:grpSp>
      </p:grp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8B647A36-93A5-67D9-1CD1-436E70CE126D}"/>
              </a:ext>
            </a:extLst>
          </p:cNvPr>
          <p:cNvSpPr/>
          <p:nvPr/>
        </p:nvSpPr>
        <p:spPr>
          <a:xfrm>
            <a:off x="42198" y="6280889"/>
            <a:ext cx="12107605" cy="4430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サブスク事業については実証実験の結果を踏まえると、</a:t>
            </a:r>
            <a:r>
              <a:rPr kumimoji="1" lang="en-US" altLang="ja-JP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LTV</a:t>
            </a:r>
            <a:r>
              <a:rPr kumimoji="1" lang="ja-JP" altLang="en-US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（顧客生涯価値）：約</a:t>
            </a:r>
            <a:r>
              <a:rPr kumimoji="1" lang="en-US" altLang="ja-JP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46,000</a:t>
            </a:r>
            <a:r>
              <a:rPr kumimoji="1" lang="ja-JP" altLang="en-US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円（継続期間 平均</a:t>
            </a:r>
            <a:r>
              <a:rPr kumimoji="1" lang="en-US" altLang="ja-JP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8</a:t>
            </a:r>
            <a:r>
              <a:rPr kumimoji="1" lang="ja-JP" altLang="en-US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ヶ月）、</a:t>
            </a:r>
            <a:br>
              <a:rPr kumimoji="1" lang="en-US" altLang="ja-JP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</a:br>
            <a:r>
              <a:rPr kumimoji="1" lang="en-US" altLang="ja-JP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CAC</a:t>
            </a:r>
            <a:r>
              <a:rPr kumimoji="1" lang="ja-JP" altLang="en-US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（顧客獲得単価）：約</a:t>
            </a:r>
            <a:r>
              <a:rPr kumimoji="1" lang="en-US" altLang="ja-JP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9,000</a:t>
            </a:r>
            <a:r>
              <a:rPr kumimoji="1" lang="ja-JP" altLang="en-US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円（</a:t>
            </a:r>
            <a:r>
              <a:rPr kumimoji="1" lang="en-US" altLang="ja-JP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SNS</a:t>
            </a:r>
            <a:r>
              <a:rPr kumimoji="1" lang="ja-JP" altLang="en-US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広告＋インフルエンサー）、</a:t>
            </a:r>
            <a:r>
              <a:rPr kumimoji="1" lang="en-US" altLang="ja-JP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LTV/CAC</a:t>
            </a:r>
            <a:r>
              <a:rPr kumimoji="1" lang="ja-JP" altLang="en-US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＝</a:t>
            </a:r>
            <a:r>
              <a:rPr kumimoji="1" lang="en-US" altLang="ja-JP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5.1</a:t>
            </a:r>
            <a:r>
              <a:rPr kumimoji="1" lang="ja-JP" altLang="en-US" sz="12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と高効率な収益モデルになる見込み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158CB04C-90F8-6685-BF25-77490F1F9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141" y="2445869"/>
            <a:ext cx="696262" cy="69626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5251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461DE-1E52-8EF3-ECB2-595FE09E7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A2849D2D-62E2-DC6D-9076-5DB71DF509CE}"/>
              </a:ext>
            </a:extLst>
          </p:cNvPr>
          <p:cNvSpPr/>
          <p:nvPr/>
        </p:nvSpPr>
        <p:spPr>
          <a:xfrm>
            <a:off x="382852" y="327900"/>
            <a:ext cx="2820282" cy="42628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accent3">
                  <a:lumMod val="60000"/>
                  <a:lumOff val="40000"/>
                </a:schemeClr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競合優位性</a:t>
            </a:r>
          </a:p>
        </p:txBody>
      </p:sp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F648FFC0-25B0-CA60-B762-21AD3A0D4C89}"/>
              </a:ext>
            </a:extLst>
          </p:cNvPr>
          <p:cNvSpPr txBox="1">
            <a:spLocks/>
          </p:cNvSpPr>
          <p:nvPr/>
        </p:nvSpPr>
        <p:spPr>
          <a:xfrm>
            <a:off x="11596653" y="6356362"/>
            <a:ext cx="4485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FBA4C0-9B7D-4866-9F37-F8186F53D425}" type="slidenum">
              <a:rPr lang="ja-JP" altLang="en-US" smtClean="0">
                <a:latin typeface="游明朝" panose="02020400000000000000" pitchFamily="18" charset="-128"/>
                <a:ea typeface="游明朝" panose="02020400000000000000" pitchFamily="18" charset="-128"/>
              </a:rPr>
              <a:pPr/>
              <a:t>5</a:t>
            </a:fld>
            <a:endParaRPr lang="ja-JP" altLang="en-US" dirty="0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FEAE2695-0B3A-C46C-73A1-990A52011E8B}"/>
              </a:ext>
            </a:extLst>
          </p:cNvPr>
          <p:cNvGrpSpPr/>
          <p:nvPr/>
        </p:nvGrpSpPr>
        <p:grpSpPr>
          <a:xfrm>
            <a:off x="2011591" y="593628"/>
            <a:ext cx="9680875" cy="6156805"/>
            <a:chOff x="1788783" y="822683"/>
            <a:chExt cx="8000723" cy="5597095"/>
          </a:xfrm>
        </p:grpSpPr>
        <p:sp>
          <p:nvSpPr>
            <p:cNvPr id="14" name="楕円 13">
              <a:extLst>
                <a:ext uri="{FF2B5EF4-FFF2-40B4-BE49-F238E27FC236}">
                  <a16:creationId xmlns:a16="http://schemas.microsoft.com/office/drawing/2014/main" id="{71068FAD-D240-C2F9-E771-00875CBC7E53}"/>
                </a:ext>
              </a:extLst>
            </p:cNvPr>
            <p:cNvSpPr/>
            <p:nvPr/>
          </p:nvSpPr>
          <p:spPr>
            <a:xfrm>
              <a:off x="7073421" y="1576491"/>
              <a:ext cx="923685" cy="101605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400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自社</a:t>
              </a:r>
            </a:p>
          </p:txBody>
        </p:sp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1BBD88D8-D7F4-065A-61FF-5E21A9CD9B61}"/>
                </a:ext>
              </a:extLst>
            </p:cNvPr>
            <p:cNvSpPr/>
            <p:nvPr/>
          </p:nvSpPr>
          <p:spPr>
            <a:xfrm>
              <a:off x="4043048" y="822683"/>
              <a:ext cx="3492215" cy="4689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個別最適化の精度</a:t>
              </a:r>
              <a:r>
                <a:rPr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　</a:t>
              </a:r>
              <a:r>
                <a:rPr kumimoji="1"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高</a:t>
              </a:r>
            </a:p>
          </p:txBody>
        </p:sp>
        <p:cxnSp>
          <p:nvCxnSpPr>
            <p:cNvPr id="4" name="直線矢印コネクタ 3">
              <a:extLst>
                <a:ext uri="{FF2B5EF4-FFF2-40B4-BE49-F238E27FC236}">
                  <a16:creationId xmlns:a16="http://schemas.microsoft.com/office/drawing/2014/main" id="{28DC5951-E019-F49F-4E9B-AB86B1201584}"/>
                </a:ext>
              </a:extLst>
            </p:cNvPr>
            <p:cNvCxnSpPr>
              <a:cxnSpLocks/>
            </p:cNvCxnSpPr>
            <p:nvPr/>
          </p:nvCxnSpPr>
          <p:spPr>
            <a:xfrm>
              <a:off x="2381389" y="3623312"/>
              <a:ext cx="6815534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矢印コネクタ 5">
              <a:extLst>
                <a:ext uri="{FF2B5EF4-FFF2-40B4-BE49-F238E27FC236}">
                  <a16:creationId xmlns:a16="http://schemas.microsoft.com/office/drawing/2014/main" id="{43AF0FDA-C002-348F-2045-C80F6EADBD5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3461605" y="3623313"/>
              <a:ext cx="4655102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6D78F5B5-0655-A6FB-7980-3C75C98E0339}"/>
                </a:ext>
              </a:extLst>
            </p:cNvPr>
            <p:cNvSpPr/>
            <p:nvPr/>
          </p:nvSpPr>
          <p:spPr>
            <a:xfrm>
              <a:off x="4043048" y="5950864"/>
              <a:ext cx="3492215" cy="4689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個別最適化の精度</a:t>
              </a:r>
              <a:r>
                <a:rPr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　</a:t>
              </a:r>
              <a:r>
                <a:rPr kumimoji="1"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低</a:t>
              </a:r>
            </a:p>
          </p:txBody>
        </p: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D774C388-282F-D9EC-9842-AB207D440E50}"/>
                </a:ext>
              </a:extLst>
            </p:cNvPr>
            <p:cNvSpPr/>
            <p:nvPr/>
          </p:nvSpPr>
          <p:spPr>
            <a:xfrm>
              <a:off x="1788783" y="2438254"/>
              <a:ext cx="592599" cy="237011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科学的根拠の強さ　</a:t>
              </a:r>
              <a:r>
                <a:rPr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低</a:t>
              </a:r>
              <a:endPara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15B41372-F284-9694-92F2-6D95E415C685}"/>
                </a:ext>
              </a:extLst>
            </p:cNvPr>
            <p:cNvSpPr/>
            <p:nvPr/>
          </p:nvSpPr>
          <p:spPr>
            <a:xfrm>
              <a:off x="9196907" y="2438254"/>
              <a:ext cx="592599" cy="237011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科学的根拠の強さ　高</a:t>
              </a: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4CA0D72C-DA3A-5002-DB61-2A835EE44902}"/>
                </a:ext>
              </a:extLst>
            </p:cNvPr>
            <p:cNvSpPr/>
            <p:nvPr/>
          </p:nvSpPr>
          <p:spPr>
            <a:xfrm>
              <a:off x="2536286" y="2861728"/>
              <a:ext cx="3097966" cy="6865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600"/>
                </a:spcBef>
              </a:pPr>
              <a:r>
                <a:rPr kumimoji="1" lang="ja-JP" altLang="en-US" sz="12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テクノロジー先行型の実験的サービス領域</a:t>
              </a:r>
              <a:endParaRPr kumimoji="1" lang="en-US" altLang="ja-JP" sz="1200" b="1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  <a:p>
              <a:pPr>
                <a:spcBef>
                  <a:spcPts val="600"/>
                </a:spcBef>
              </a:pPr>
              <a:r>
                <a:rPr kumimoji="1" lang="ja-JP" altLang="en-US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個別最適化は高いが、エビデンスが弱く</a:t>
              </a:r>
              <a:br>
                <a:rPr kumimoji="1" lang="en-US" altLang="ja-JP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ja-JP" altLang="en-US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信頼性や安全性に不安が残る。</a:t>
              </a:r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59BD06A0-BBFB-C957-7307-7BC891D28962}"/>
                </a:ext>
              </a:extLst>
            </p:cNvPr>
            <p:cNvSpPr/>
            <p:nvPr/>
          </p:nvSpPr>
          <p:spPr>
            <a:xfrm>
              <a:off x="5944049" y="2861728"/>
              <a:ext cx="3097966" cy="6865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600"/>
                </a:spcBef>
              </a:pPr>
              <a:r>
                <a:rPr kumimoji="1" lang="ja-JP" altLang="en-US" sz="12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理想的かつ革新的なサービス領域</a:t>
              </a:r>
              <a:endParaRPr kumimoji="1" lang="en-US" altLang="ja-JP" sz="1200" b="1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  <a:p>
              <a:pPr>
                <a:spcBef>
                  <a:spcPts val="600"/>
                </a:spcBef>
              </a:pPr>
              <a:r>
                <a:rPr kumimoji="1" lang="ja-JP" altLang="en-US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個人に最適化され、科学的根拠も明確。</a:t>
              </a:r>
              <a:br>
                <a:rPr kumimoji="1" lang="en-US" altLang="ja-JP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ja-JP" altLang="en-US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継続率と信頼性の高い理想的ポジション。</a:t>
              </a: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CD2118F-4A59-40FC-96CF-68A1AEDCF859}"/>
                </a:ext>
              </a:extLst>
            </p:cNvPr>
            <p:cNvSpPr/>
            <p:nvPr/>
          </p:nvSpPr>
          <p:spPr>
            <a:xfrm>
              <a:off x="2536286" y="5189282"/>
              <a:ext cx="3097966" cy="6865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600"/>
                </a:spcBef>
              </a:pPr>
              <a:r>
                <a:rPr kumimoji="1" lang="ja-JP" altLang="en-US" sz="12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ローコスト・汎用型</a:t>
              </a:r>
              <a:r>
                <a:rPr kumimoji="1" lang="en-US" altLang="ja-JP" sz="12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D2C</a:t>
              </a:r>
              <a:r>
                <a:rPr kumimoji="1" lang="ja-JP" altLang="en-US" sz="12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 の“レッドオーシャン”</a:t>
              </a:r>
              <a:endParaRPr kumimoji="1" lang="en-US" altLang="ja-JP" sz="1200" b="1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  <a:p>
              <a:pPr>
                <a:spcBef>
                  <a:spcPts val="600"/>
                </a:spcBef>
              </a:pPr>
              <a:r>
                <a:rPr kumimoji="1" lang="ja-JP" altLang="en-US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安価で汎用的なサービスが中心。</a:t>
              </a:r>
              <a:br>
                <a:rPr kumimoji="1" lang="en-US" altLang="ja-JP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ja-JP" altLang="en-US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差別化しにくく、継続率や満足度に課題。</a:t>
              </a: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C1B74C9E-AB72-F15B-444F-EC83DCA1F2BA}"/>
                </a:ext>
              </a:extLst>
            </p:cNvPr>
            <p:cNvSpPr/>
            <p:nvPr/>
          </p:nvSpPr>
          <p:spPr>
            <a:xfrm>
              <a:off x="5944049" y="5189282"/>
              <a:ext cx="3097966" cy="68653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600"/>
                </a:spcBef>
              </a:pPr>
              <a:r>
                <a:rPr kumimoji="1" lang="ja-JP" altLang="en-US" sz="12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専門的ではあるが汎用的な“医療寄り”サービス</a:t>
              </a:r>
              <a:endParaRPr kumimoji="1" lang="en-US" altLang="ja-JP" sz="1200" b="1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  <a:p>
              <a:pPr>
                <a:spcBef>
                  <a:spcPts val="600"/>
                </a:spcBef>
              </a:pPr>
              <a:r>
                <a:rPr kumimoji="1" lang="ja-JP" altLang="en-US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エビデンス重視で安心感はあるが、</a:t>
              </a:r>
              <a:br>
                <a:rPr kumimoji="1" lang="en-US" altLang="ja-JP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ja-JP" altLang="en-US" sz="12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個別最適化が弱く柔軟性に欠ける。</a:t>
              </a:r>
            </a:p>
          </p:txBody>
        </p:sp>
        <p:sp>
          <p:nvSpPr>
            <p:cNvPr id="15" name="楕円 14">
              <a:extLst>
                <a:ext uri="{FF2B5EF4-FFF2-40B4-BE49-F238E27FC236}">
                  <a16:creationId xmlns:a16="http://schemas.microsoft.com/office/drawing/2014/main" id="{32FA8675-C5BE-3813-7183-BA64254E2B60}"/>
                </a:ext>
              </a:extLst>
            </p:cNvPr>
            <p:cNvSpPr/>
            <p:nvPr/>
          </p:nvSpPr>
          <p:spPr>
            <a:xfrm>
              <a:off x="7997106" y="3753718"/>
              <a:ext cx="923685" cy="1016054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競合</a:t>
              </a:r>
              <a:b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C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社</a:t>
              </a:r>
            </a:p>
          </p:txBody>
        </p:sp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2E449A4C-9878-EC83-BE35-121C4A708225}"/>
                </a:ext>
              </a:extLst>
            </p:cNvPr>
            <p:cNvSpPr/>
            <p:nvPr/>
          </p:nvSpPr>
          <p:spPr>
            <a:xfrm>
              <a:off x="6993253" y="4082566"/>
              <a:ext cx="923685" cy="1016054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競合</a:t>
              </a:r>
              <a:b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D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社</a:t>
              </a:r>
            </a:p>
          </p:txBody>
        </p:sp>
        <p:sp>
          <p:nvSpPr>
            <p:cNvPr id="18" name="楕円 17">
              <a:extLst>
                <a:ext uri="{FF2B5EF4-FFF2-40B4-BE49-F238E27FC236}">
                  <a16:creationId xmlns:a16="http://schemas.microsoft.com/office/drawing/2014/main" id="{34E01600-1E9C-71DA-D438-10232DB98432}"/>
                </a:ext>
              </a:extLst>
            </p:cNvPr>
            <p:cNvSpPr/>
            <p:nvPr/>
          </p:nvSpPr>
          <p:spPr>
            <a:xfrm>
              <a:off x="4123217" y="1249577"/>
              <a:ext cx="923685" cy="1016054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競合</a:t>
              </a:r>
              <a:b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A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社</a:t>
              </a:r>
            </a:p>
          </p:txBody>
        </p:sp>
        <p:sp>
          <p:nvSpPr>
            <p:cNvPr id="19" name="楕円 18">
              <a:extLst>
                <a:ext uri="{FF2B5EF4-FFF2-40B4-BE49-F238E27FC236}">
                  <a16:creationId xmlns:a16="http://schemas.microsoft.com/office/drawing/2014/main" id="{9EDA94C5-617A-164D-BAC5-2B0F99FFE6DF}"/>
                </a:ext>
              </a:extLst>
            </p:cNvPr>
            <p:cNvSpPr/>
            <p:nvPr/>
          </p:nvSpPr>
          <p:spPr>
            <a:xfrm>
              <a:off x="2657522" y="1361830"/>
              <a:ext cx="923685" cy="1016054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競合</a:t>
              </a:r>
              <a:b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B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社</a:t>
              </a:r>
            </a:p>
          </p:txBody>
        </p:sp>
        <p:sp>
          <p:nvSpPr>
            <p:cNvPr id="20" name="楕円 19">
              <a:extLst>
                <a:ext uri="{FF2B5EF4-FFF2-40B4-BE49-F238E27FC236}">
                  <a16:creationId xmlns:a16="http://schemas.microsoft.com/office/drawing/2014/main" id="{70461805-5BF8-DF0B-98F5-C8563CDF8512}"/>
                </a:ext>
              </a:extLst>
            </p:cNvPr>
            <p:cNvSpPr/>
            <p:nvPr/>
          </p:nvSpPr>
          <p:spPr>
            <a:xfrm>
              <a:off x="4731458" y="4304117"/>
              <a:ext cx="630889" cy="69397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競合</a:t>
              </a:r>
              <a:b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F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社</a:t>
              </a:r>
            </a:p>
          </p:txBody>
        </p:sp>
        <p:sp>
          <p:nvSpPr>
            <p:cNvPr id="21" name="楕円 20">
              <a:extLst>
                <a:ext uri="{FF2B5EF4-FFF2-40B4-BE49-F238E27FC236}">
                  <a16:creationId xmlns:a16="http://schemas.microsoft.com/office/drawing/2014/main" id="{D7AF697E-B2CC-49F4-049D-51659F6AD297}"/>
                </a:ext>
              </a:extLst>
            </p:cNvPr>
            <p:cNvSpPr/>
            <p:nvPr/>
          </p:nvSpPr>
          <p:spPr>
            <a:xfrm>
              <a:off x="3676973" y="3762544"/>
              <a:ext cx="630889" cy="69397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競合</a:t>
              </a:r>
              <a:b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H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社</a:t>
              </a:r>
            </a:p>
          </p:txBody>
        </p:sp>
        <p:sp>
          <p:nvSpPr>
            <p:cNvPr id="22" name="楕円 21">
              <a:extLst>
                <a:ext uri="{FF2B5EF4-FFF2-40B4-BE49-F238E27FC236}">
                  <a16:creationId xmlns:a16="http://schemas.microsoft.com/office/drawing/2014/main" id="{8B69DCF0-5B76-BAA1-0EA6-65786B2EC19D}"/>
                </a:ext>
              </a:extLst>
            </p:cNvPr>
            <p:cNvSpPr/>
            <p:nvPr/>
          </p:nvSpPr>
          <p:spPr>
            <a:xfrm>
              <a:off x="2660443" y="4386726"/>
              <a:ext cx="630889" cy="69397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競合</a:t>
              </a:r>
              <a:b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I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社</a:t>
              </a:r>
            </a:p>
          </p:txBody>
        </p:sp>
        <p:sp>
          <p:nvSpPr>
            <p:cNvPr id="23" name="楕円 22">
              <a:extLst>
                <a:ext uri="{FF2B5EF4-FFF2-40B4-BE49-F238E27FC236}">
                  <a16:creationId xmlns:a16="http://schemas.microsoft.com/office/drawing/2014/main" id="{AB37A142-3137-842D-5F14-E48A96439B18}"/>
                </a:ext>
              </a:extLst>
            </p:cNvPr>
            <p:cNvSpPr/>
            <p:nvPr/>
          </p:nvSpPr>
          <p:spPr>
            <a:xfrm>
              <a:off x="5089196" y="3673435"/>
              <a:ext cx="630889" cy="69397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競合</a:t>
              </a:r>
              <a:b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E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社</a:t>
              </a:r>
            </a:p>
          </p:txBody>
        </p:sp>
        <p:sp>
          <p:nvSpPr>
            <p:cNvPr id="24" name="楕円 23">
              <a:extLst>
                <a:ext uri="{FF2B5EF4-FFF2-40B4-BE49-F238E27FC236}">
                  <a16:creationId xmlns:a16="http://schemas.microsoft.com/office/drawing/2014/main" id="{D9836436-3F4C-59EB-71EE-7FE1BA2D7926}"/>
                </a:ext>
              </a:extLst>
            </p:cNvPr>
            <p:cNvSpPr/>
            <p:nvPr/>
          </p:nvSpPr>
          <p:spPr>
            <a:xfrm>
              <a:off x="3910731" y="4438543"/>
              <a:ext cx="630889" cy="69397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競合</a:t>
              </a:r>
              <a:b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G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社</a:t>
              </a:r>
            </a:p>
          </p:txBody>
        </p:sp>
      </p:grp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D3563007-55C5-B116-D8D2-CD78DDAEC094}"/>
              </a:ext>
            </a:extLst>
          </p:cNvPr>
          <p:cNvSpPr/>
          <p:nvPr/>
        </p:nvSpPr>
        <p:spPr>
          <a:xfrm>
            <a:off x="382852" y="1109433"/>
            <a:ext cx="1252721" cy="56120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>
              <a:spcBef>
                <a:spcPts val="600"/>
              </a:spcBef>
            </a:pPr>
            <a:r>
              <a:rPr kumimoji="1" lang="ja-JP" altLang="en-US" sz="24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個別最適化</a:t>
            </a:r>
            <a:r>
              <a:rPr kumimoji="1" lang="en-US" altLang="ja-JP" sz="24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×</a:t>
            </a:r>
            <a:r>
              <a:rPr kumimoji="1" lang="ja-JP" altLang="en-US" sz="24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科学的根拠で際立つ</a:t>
            </a:r>
            <a:endParaRPr kumimoji="1" lang="en-US" altLang="ja-JP" sz="24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4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独自ポジションを確立</a:t>
            </a:r>
          </a:p>
        </p:txBody>
      </p:sp>
    </p:spTree>
    <p:extLst>
      <p:ext uri="{BB962C8B-B14F-4D97-AF65-F5344CB8AC3E}">
        <p14:creationId xmlns:p14="http://schemas.microsoft.com/office/powerpoint/2010/main" val="3311142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5982D-249C-3FCD-8F38-D050F5487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C646736-7030-172C-EE83-AA77E5FC4DA2}"/>
              </a:ext>
            </a:extLst>
          </p:cNvPr>
          <p:cNvSpPr/>
          <p:nvPr/>
        </p:nvSpPr>
        <p:spPr>
          <a:xfrm>
            <a:off x="0" y="0"/>
            <a:ext cx="5221253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kumimoji="1" lang="ja-JP" altLang="en-US" sz="800" b="1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FA56651D-5ECC-9AD0-A819-A1A6CBE3C9CA}"/>
              </a:ext>
            </a:extLst>
          </p:cNvPr>
          <p:cNvSpPr/>
          <p:nvPr/>
        </p:nvSpPr>
        <p:spPr>
          <a:xfrm>
            <a:off x="382852" y="327900"/>
            <a:ext cx="2820282" cy="42628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accent3">
                  <a:lumMod val="60000"/>
                  <a:lumOff val="40000"/>
                </a:schemeClr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実績</a:t>
            </a:r>
          </a:p>
        </p:txBody>
      </p:sp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B713B35A-5986-18B2-F998-84CF4B0A9472}"/>
              </a:ext>
            </a:extLst>
          </p:cNvPr>
          <p:cNvSpPr txBox="1">
            <a:spLocks/>
          </p:cNvSpPr>
          <p:nvPr/>
        </p:nvSpPr>
        <p:spPr>
          <a:xfrm>
            <a:off x="11596653" y="6356362"/>
            <a:ext cx="4485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FBA4C0-9B7D-4866-9F37-F8186F53D425}" type="slidenum">
              <a:rPr lang="ja-JP" altLang="en-US" smtClean="0">
                <a:latin typeface="游明朝" panose="02020400000000000000" pitchFamily="18" charset="-128"/>
                <a:ea typeface="游明朝" panose="02020400000000000000" pitchFamily="18" charset="-128"/>
              </a:rPr>
              <a:pPr/>
              <a:t>6</a:t>
            </a:fld>
            <a:endParaRPr lang="ja-JP" altLang="en-US" dirty="0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B2C529A-ECBD-2750-B66E-25406000C4BC}"/>
              </a:ext>
            </a:extLst>
          </p:cNvPr>
          <p:cNvGrpSpPr/>
          <p:nvPr/>
        </p:nvGrpSpPr>
        <p:grpSpPr>
          <a:xfrm>
            <a:off x="369226" y="1890856"/>
            <a:ext cx="4621874" cy="3076288"/>
            <a:chOff x="369226" y="1866899"/>
            <a:chExt cx="5357548" cy="3076288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BC5A888A-1A00-E879-810F-140AF2393C3C}"/>
                </a:ext>
              </a:extLst>
            </p:cNvPr>
            <p:cNvSpPr/>
            <p:nvPr/>
          </p:nvSpPr>
          <p:spPr>
            <a:xfrm>
              <a:off x="369226" y="3476914"/>
              <a:ext cx="5357548" cy="146627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spcBef>
                  <a:spcPts val="600"/>
                </a:spcBef>
              </a:pPr>
              <a:r>
                <a:rPr kumimoji="1" lang="en-US" altLang="ja-JP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2023</a:t>
              </a:r>
              <a:r>
                <a:rPr kumimoji="1"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年</a:t>
              </a:r>
              <a:r>
                <a:rPr kumimoji="1" lang="en-US" altLang="ja-JP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10</a:t>
              </a:r>
              <a:r>
                <a:rPr kumimoji="1"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月</a:t>
              </a:r>
              <a:r>
                <a:rPr kumimoji="1" lang="en-US" altLang="ja-JP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〜12</a:t>
              </a:r>
              <a:r>
                <a:rPr kumimoji="1"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月にかけて、</a:t>
              </a:r>
              <a:br>
                <a:rPr kumimoji="1" lang="en-US" altLang="ja-JP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都内在住の男女モニター</a:t>
              </a:r>
              <a:r>
                <a:rPr kumimoji="1" lang="en-US" altLang="ja-JP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120</a:t>
              </a:r>
              <a:r>
                <a:rPr kumimoji="1"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名を対象に、</a:t>
              </a:r>
              <a:br>
                <a:rPr kumimoji="1" lang="en-US" altLang="ja-JP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プロダクトの実証実験を実施。</a:t>
              </a:r>
              <a:endParaRPr kumimoji="1" lang="en-US" altLang="ja-JP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  <a:p>
              <a:pPr>
                <a:spcBef>
                  <a:spcPts val="600"/>
                </a:spcBef>
              </a:pPr>
              <a:r>
                <a:rPr kumimoji="1"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定性・定量でポジティブな反応を確認し、</a:t>
              </a:r>
              <a:br>
                <a:rPr kumimoji="1" lang="en-US" altLang="ja-JP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製品のニーズ・</a:t>
              </a:r>
              <a:r>
                <a:rPr kumimoji="1" lang="en-US" altLang="ja-JP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UX</a:t>
              </a:r>
              <a:r>
                <a:rPr kumimoji="1"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・継続以降の有効性を立証</a:t>
              </a:r>
              <a:r>
                <a:rPr lang="ja-JP" altLang="en-US" sz="16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。</a:t>
              </a:r>
              <a:endParaRPr kumimoji="1" lang="ja-JP" altLang="en-US" sz="16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7AB1978F-9E44-5C77-1F15-371C5C7CE893}"/>
                </a:ext>
              </a:extLst>
            </p:cNvPr>
            <p:cNvSpPr/>
            <p:nvPr/>
          </p:nvSpPr>
          <p:spPr>
            <a:xfrm>
              <a:off x="369226" y="1866899"/>
              <a:ext cx="5357548" cy="147584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spcBef>
                  <a:spcPts val="600"/>
                </a:spcBef>
              </a:pPr>
              <a:r>
                <a:rPr kumimoji="1" lang="ja-JP" altLang="en-US" sz="24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正式ローンチ前の実証実験で、</a:t>
              </a:r>
              <a:endParaRPr kumimoji="1" lang="en-US" altLang="ja-JP" sz="2400" b="1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  <a:p>
              <a:pPr>
                <a:spcBef>
                  <a:spcPts val="600"/>
                </a:spcBef>
              </a:pPr>
              <a:r>
                <a:rPr kumimoji="1" lang="ja-JP" altLang="en-US" sz="24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有効性・顧客ニーズを検証済み</a:t>
              </a:r>
            </a:p>
          </p:txBody>
        </p:sp>
      </p:grpSp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BBAB49C4-926B-AE30-5DC2-CA863426AE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1337870"/>
              </p:ext>
            </p:extLst>
          </p:nvPr>
        </p:nvGraphicFramePr>
        <p:xfrm>
          <a:off x="5553305" y="355601"/>
          <a:ext cx="6218669" cy="6146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05178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333CF-662B-51F3-9035-1ED527C51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FA9C2AD8-3850-4EC3-AFBD-EE01768DFF81}"/>
              </a:ext>
            </a:extLst>
          </p:cNvPr>
          <p:cNvSpPr/>
          <p:nvPr/>
        </p:nvSpPr>
        <p:spPr>
          <a:xfrm>
            <a:off x="3378201" y="3669187"/>
            <a:ext cx="2081692" cy="31888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spcBef>
                <a:spcPts val="600"/>
              </a:spcBef>
            </a:pPr>
            <a:endParaRPr kumimoji="1" lang="ja-JP" altLang="en-US" sz="1400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725E5021-975E-A5DC-31C1-5375D322D917}"/>
              </a:ext>
            </a:extLst>
          </p:cNvPr>
          <p:cNvSpPr/>
          <p:nvPr/>
        </p:nvSpPr>
        <p:spPr>
          <a:xfrm>
            <a:off x="382852" y="327900"/>
            <a:ext cx="2820282" cy="42628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accent3">
                  <a:lumMod val="60000"/>
                  <a:lumOff val="40000"/>
                </a:schemeClr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チーム</a:t>
            </a:r>
          </a:p>
        </p:txBody>
      </p:sp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93029776-8333-A49E-3022-4A9EC9E126EE}"/>
              </a:ext>
            </a:extLst>
          </p:cNvPr>
          <p:cNvSpPr txBox="1">
            <a:spLocks/>
          </p:cNvSpPr>
          <p:nvPr/>
        </p:nvSpPr>
        <p:spPr>
          <a:xfrm>
            <a:off x="11596653" y="6356362"/>
            <a:ext cx="4485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FBA4C0-9B7D-4866-9F37-F8186F53D425}" type="slidenum">
              <a:rPr lang="ja-JP" altLang="en-US" smtClean="0">
                <a:latin typeface="游明朝" panose="02020400000000000000" pitchFamily="18" charset="-128"/>
                <a:ea typeface="游明朝" panose="02020400000000000000" pitchFamily="18" charset="-128"/>
              </a:rPr>
              <a:pPr/>
              <a:t>7</a:t>
            </a:fld>
            <a:endParaRPr lang="ja-JP" altLang="en-US" dirty="0"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4389261-3FFB-1754-8B14-C68BC36AEAB0}"/>
              </a:ext>
            </a:extLst>
          </p:cNvPr>
          <p:cNvSpPr/>
          <p:nvPr/>
        </p:nvSpPr>
        <p:spPr>
          <a:xfrm>
            <a:off x="3611646" y="327900"/>
            <a:ext cx="8234461" cy="4262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r>
              <a:rPr kumimoji="1" lang="ja-JP" altLang="en-US" sz="2800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志を共にして、頂を目指す仲間たち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3EF869BF-7A15-D3C2-BDAB-A9D2B566FC2E}"/>
              </a:ext>
            </a:extLst>
          </p:cNvPr>
          <p:cNvGrpSpPr/>
          <p:nvPr/>
        </p:nvGrpSpPr>
        <p:grpSpPr>
          <a:xfrm>
            <a:off x="5968999" y="1203846"/>
            <a:ext cx="5732347" cy="1339225"/>
            <a:chOff x="5656559" y="1221431"/>
            <a:chExt cx="5943188" cy="1339225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5AE0B845-ABE5-97FA-D30C-81FC95EF27EE}"/>
                </a:ext>
              </a:extLst>
            </p:cNvPr>
            <p:cNvSpPr/>
            <p:nvPr/>
          </p:nvSpPr>
          <p:spPr>
            <a:xfrm>
              <a:off x="5656559" y="1221431"/>
              <a:ext cx="5943188" cy="3651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spcBef>
                  <a:spcPts val="600"/>
                </a:spcBef>
              </a:pPr>
              <a:r>
                <a:rPr kumimoji="1" lang="ja-JP" altLang="en-US" sz="16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代表　長谷川翔太</a:t>
              </a: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D3632AE8-9018-D673-5F7C-5075E7DF13D1}"/>
                </a:ext>
              </a:extLst>
            </p:cNvPr>
            <p:cNvSpPr/>
            <p:nvPr/>
          </p:nvSpPr>
          <p:spPr>
            <a:xfrm>
              <a:off x="5656559" y="1624656"/>
              <a:ext cx="5943188" cy="93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spcBef>
                  <a:spcPts val="600"/>
                </a:spcBef>
              </a:pP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東京大学医学部を卒業後、米</a:t>
              </a: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Google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のヘルスケア事業部（</a:t>
              </a: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Verily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）で</a:t>
              </a:r>
              <a:b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</a:b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3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年間にわたりデジタルヘルス領域の戦略策定と臨床データのプロダクト化に従事しました。医療・</a:t>
              </a: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IT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両面の知見を兼ね備え、現場と技術の橋渡し役を担っています。</a:t>
              </a: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26A93058-41F6-4FD3-A5FF-939E76F4DB28}"/>
              </a:ext>
            </a:extLst>
          </p:cNvPr>
          <p:cNvGrpSpPr/>
          <p:nvPr/>
        </p:nvGrpSpPr>
        <p:grpSpPr>
          <a:xfrm>
            <a:off x="5968999" y="3110492"/>
            <a:ext cx="5732347" cy="1339225"/>
            <a:chOff x="5656559" y="1221431"/>
            <a:chExt cx="5943188" cy="1339225"/>
          </a:xfrm>
        </p:grpSpPr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9BF98F1A-A7FC-5237-60E2-D6A4ACD8FD4E}"/>
                </a:ext>
              </a:extLst>
            </p:cNvPr>
            <p:cNvSpPr/>
            <p:nvPr/>
          </p:nvSpPr>
          <p:spPr>
            <a:xfrm>
              <a:off x="5656559" y="1221431"/>
              <a:ext cx="5943188" cy="3651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spcBef>
                  <a:spcPts val="600"/>
                </a:spcBef>
              </a:pPr>
              <a:r>
                <a:rPr kumimoji="1" lang="en-US" altLang="ja-JP" sz="16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CTO</a:t>
              </a:r>
              <a:r>
                <a:rPr lang="ja-JP" altLang="en-US" sz="16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　</a:t>
              </a:r>
              <a:r>
                <a:rPr kumimoji="1" lang="ja-JP" altLang="en-US" sz="16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伊藤奈々</a:t>
              </a:r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0DF6D2B1-5CA6-7B8F-743E-4A7A5D38F6C9}"/>
                </a:ext>
              </a:extLst>
            </p:cNvPr>
            <p:cNvSpPr/>
            <p:nvPr/>
          </p:nvSpPr>
          <p:spPr>
            <a:xfrm>
              <a:off x="5656559" y="1624656"/>
              <a:ext cx="5943188" cy="93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spcBef>
                  <a:spcPts val="600"/>
                </a:spcBef>
              </a:pP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東京工業大学大学院にて情報工学を専攻。卒業後は</a:t>
              </a: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Preferred Networks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にて機械学習エンジニアとして、ヘルスケア関連の画像認識モデルや生体データの時系列解析プロジェクトをリードしてきました。</a:t>
              </a: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AI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とバイオインフォマティクスの統合設計を得意としています。</a:t>
              </a: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DF428EA3-C876-16BC-3277-A14B5AF99044}"/>
              </a:ext>
            </a:extLst>
          </p:cNvPr>
          <p:cNvGrpSpPr/>
          <p:nvPr/>
        </p:nvGrpSpPr>
        <p:grpSpPr>
          <a:xfrm>
            <a:off x="5968999" y="5017137"/>
            <a:ext cx="5732347" cy="1339225"/>
            <a:chOff x="5656559" y="1221431"/>
            <a:chExt cx="5943188" cy="1339225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D2664F40-BE6B-A3FC-4A79-3A536481ED90}"/>
                </a:ext>
              </a:extLst>
            </p:cNvPr>
            <p:cNvSpPr/>
            <p:nvPr/>
          </p:nvSpPr>
          <p:spPr>
            <a:xfrm>
              <a:off x="5656559" y="1221431"/>
              <a:ext cx="5943188" cy="3651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spcBef>
                  <a:spcPts val="600"/>
                </a:spcBef>
              </a:pPr>
              <a:r>
                <a:rPr kumimoji="1" lang="en-US" altLang="ja-JP" sz="16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CMO</a:t>
              </a:r>
              <a:r>
                <a:rPr lang="ja-JP" altLang="en-US" sz="16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　</a:t>
              </a:r>
              <a:r>
                <a:rPr kumimoji="1" lang="ja-JP" altLang="en-US" sz="16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山口圭介</a:t>
              </a: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7D085D23-3881-F897-5AE4-96A9909465B8}"/>
                </a:ext>
              </a:extLst>
            </p:cNvPr>
            <p:cNvSpPr/>
            <p:nvPr/>
          </p:nvSpPr>
          <p:spPr>
            <a:xfrm>
              <a:off x="5656559" y="1624656"/>
              <a:ext cx="5943188" cy="93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spcBef>
                  <a:spcPts val="600"/>
                </a:spcBef>
              </a:pP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博報堂出身。その後</a:t>
              </a: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D2C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ブランドの立ち上げを</a:t>
              </a: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3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件経験し、うち</a:t>
              </a: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1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社は年商</a:t>
              </a: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10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億円規模に成長。</a:t>
              </a:r>
              <a:r>
                <a:rPr kumimoji="1" lang="en-US" altLang="ja-JP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SNS</a:t>
              </a:r>
              <a:r>
                <a:rPr kumimoji="1" lang="ja-JP" altLang="en-US" sz="1400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を活用した獲得効率型の広告運用を強みとし、コミュニティマーケティングとブランド設計において豊富な実績を持ちます。</a:t>
              </a: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3E639DDE-F1F1-EB68-9D2F-4E09ED3D2F4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1203846"/>
            <a:ext cx="5152516" cy="515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10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2E0FD-B08D-01D1-6097-3F0D84336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F8A03ACF-2EA0-D732-070D-D44CD8BDDE1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14198" r="26543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C3BCA643-F8E0-E230-4B18-A6A76971428F}"/>
              </a:ext>
            </a:extLst>
          </p:cNvPr>
          <p:cNvSpPr/>
          <p:nvPr/>
        </p:nvSpPr>
        <p:spPr>
          <a:xfrm>
            <a:off x="382852" y="327900"/>
            <a:ext cx="2820282" cy="42628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accent3">
                  <a:lumMod val="60000"/>
                  <a:lumOff val="40000"/>
                </a:schemeClr>
              </a:gs>
              <a:gs pos="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6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資金調達額と使途</a:t>
            </a:r>
          </a:p>
        </p:txBody>
      </p:sp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75CD7059-EF99-4617-0A35-3536245C4C5E}"/>
              </a:ext>
            </a:extLst>
          </p:cNvPr>
          <p:cNvSpPr txBox="1">
            <a:spLocks/>
          </p:cNvSpPr>
          <p:nvPr/>
        </p:nvSpPr>
        <p:spPr>
          <a:xfrm>
            <a:off x="11596653" y="6356362"/>
            <a:ext cx="4485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FFBA4C0-9B7D-4866-9F37-F8186F53D425}" type="slidenum">
              <a:rPr lang="ja-JP" altLang="en-US" smtClean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pPr/>
              <a:t>8</a:t>
            </a:fld>
            <a:endParaRPr lang="ja-JP" altLang="en-US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BD77B74-6E8D-C5B5-9912-DE18A177B3A0}"/>
              </a:ext>
            </a:extLst>
          </p:cNvPr>
          <p:cNvGrpSpPr/>
          <p:nvPr/>
        </p:nvGrpSpPr>
        <p:grpSpPr>
          <a:xfrm>
            <a:off x="547568" y="2157044"/>
            <a:ext cx="5116090" cy="2543912"/>
            <a:chOff x="369226" y="1890857"/>
            <a:chExt cx="4228174" cy="2543912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AA09C064-1E1F-CD3E-3D13-5A78937D52EC}"/>
                </a:ext>
              </a:extLst>
            </p:cNvPr>
            <p:cNvSpPr/>
            <p:nvPr/>
          </p:nvSpPr>
          <p:spPr>
            <a:xfrm>
              <a:off x="369226" y="1890857"/>
              <a:ext cx="4228174" cy="10555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spcBef>
                  <a:spcPts val="600"/>
                </a:spcBef>
              </a:pPr>
              <a:r>
                <a:rPr kumimoji="1" lang="ja-JP" altLang="en-US" sz="24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プレシリーズ</a:t>
              </a:r>
              <a:r>
                <a:rPr kumimoji="1" lang="en-US" altLang="ja-JP" sz="24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A</a:t>
              </a:r>
              <a:r>
                <a:rPr kumimoji="1" lang="ja-JP" altLang="en-US" sz="24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で</a:t>
              </a:r>
              <a:r>
                <a:rPr kumimoji="1" lang="en-US" altLang="ja-JP" sz="24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1</a:t>
              </a:r>
              <a:r>
                <a:rPr kumimoji="1" lang="ja-JP" altLang="en-US" sz="2400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億円を調達予定</a:t>
              </a:r>
            </a:p>
          </p:txBody>
        </p:sp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D3881A81-1B8F-B8D7-C612-B93E4154E30B}"/>
                </a:ext>
              </a:extLst>
            </p:cNvPr>
            <p:cNvSpPr/>
            <p:nvPr/>
          </p:nvSpPr>
          <p:spPr>
            <a:xfrm>
              <a:off x="369226" y="2556144"/>
              <a:ext cx="4228174" cy="18786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spcBef>
                  <a:spcPts val="600"/>
                </a:spcBef>
              </a:pPr>
              <a:r>
                <a:rPr kumimoji="1" lang="ja-JP" altLang="en-US" b="1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人材確保・プロダクト改善に重点投資</a:t>
              </a:r>
              <a:endParaRPr kumimoji="1" lang="en-US" altLang="ja-JP" b="1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  <a:p>
              <a:pPr>
                <a:spcBef>
                  <a:spcPts val="600"/>
                </a:spcBef>
              </a:pPr>
              <a:endParaRPr lang="en-US" altLang="ja-JP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  <a:p>
              <a:pPr>
                <a:spcBef>
                  <a:spcPts val="600"/>
                </a:spcBef>
              </a:pPr>
              <a:r>
                <a:rPr kumimoji="1" lang="ja-JP" altLang="en-US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資金投入により、</a:t>
              </a:r>
              <a:r>
                <a:rPr kumimoji="1" lang="en-US" altLang="ja-JP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12</a:t>
              </a:r>
              <a:r>
                <a:rPr kumimoji="1" lang="ja-JP" altLang="en-US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ヶ月以内に</a:t>
              </a:r>
              <a:r>
                <a:rPr kumimoji="1" lang="en-US" altLang="ja-JP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ARR</a:t>
              </a:r>
              <a:r>
                <a:rPr kumimoji="1" lang="ja-JP" altLang="en-US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を</a:t>
              </a:r>
              <a:r>
                <a:rPr kumimoji="1" lang="en-US" altLang="ja-JP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1</a:t>
              </a:r>
              <a:r>
                <a:rPr kumimoji="1" lang="ja-JP" altLang="en-US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億円に</a:t>
              </a:r>
              <a:endParaRPr kumimoji="1" lang="en-US" altLang="ja-JP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  <a:p>
              <a:pPr>
                <a:spcBef>
                  <a:spcPts val="600"/>
                </a:spcBef>
              </a:pPr>
              <a:r>
                <a:rPr kumimoji="1" lang="ja-JP" altLang="en-US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できる見通し。次回シリーズ</a:t>
              </a:r>
              <a:r>
                <a:rPr kumimoji="1" lang="en-US" altLang="ja-JP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A</a:t>
              </a:r>
              <a:r>
                <a:rPr kumimoji="1" lang="ja-JP" altLang="en-US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での</a:t>
              </a:r>
              <a:r>
                <a:rPr kumimoji="1" lang="en-US" altLang="ja-JP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5</a:t>
              </a:r>
              <a:r>
                <a:rPr kumimoji="1" lang="ja-JP" altLang="en-US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億円調達を</a:t>
              </a:r>
              <a:endParaRPr kumimoji="1" lang="en-US" altLang="ja-JP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endParaRPr>
            </a:p>
            <a:p>
              <a:pPr>
                <a:spcBef>
                  <a:spcPts val="600"/>
                </a:spcBef>
              </a:pPr>
              <a:r>
                <a:rPr kumimoji="1" lang="ja-JP" altLang="en-US" dirty="0">
                  <a:solidFill>
                    <a:schemeClr val="tx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視野に入れた成長基盤を構築します。</a:t>
              </a: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39063540-5608-4246-C10A-74764AB91D0F}"/>
              </a:ext>
            </a:extLst>
          </p:cNvPr>
          <p:cNvGrpSpPr/>
          <p:nvPr/>
        </p:nvGrpSpPr>
        <p:grpSpPr>
          <a:xfrm>
            <a:off x="6502399" y="583965"/>
            <a:ext cx="5689601" cy="5690071"/>
            <a:chOff x="5285331" y="346344"/>
            <a:chExt cx="6045525" cy="6259078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C1B02F2-704C-4299-76B8-5EE0BB099633}"/>
                </a:ext>
              </a:extLst>
            </p:cNvPr>
            <p:cNvSpPr/>
            <p:nvPr/>
          </p:nvSpPr>
          <p:spPr>
            <a:xfrm>
              <a:off x="5285331" y="346344"/>
              <a:ext cx="6045525" cy="1337868"/>
            </a:xfrm>
            <a:prstGeom prst="rect">
              <a:avLst/>
            </a:prstGeom>
            <a:gradFill flip="none" rotWithShape="1">
              <a:gsLst>
                <a:gs pos="100000">
                  <a:schemeClr val="accent3">
                    <a:lumMod val="60000"/>
                    <a:lumOff val="40000"/>
                  </a:schemeClr>
                </a:gs>
                <a:gs pos="0">
                  <a:schemeClr val="accent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エンジニア・栄養士採用</a:t>
              </a:r>
              <a:r>
                <a:rPr kumimoji="1" lang="en-US" altLang="ja-JP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	</a:t>
              </a:r>
              <a:r>
                <a:rPr kumimoji="1" lang="en-US" altLang="ja-JP" sz="4400" b="1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2,000</a:t>
              </a:r>
              <a:r>
                <a:rPr kumimoji="1" lang="ja-JP" altLang="en-US" sz="2400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万円</a:t>
              </a:r>
            </a:p>
          </p:txBody>
        </p:sp>
        <p:sp>
          <p:nvSpPr>
            <p:cNvPr id="8" name="四角形: 角を丸くする 7">
              <a:extLst>
                <a:ext uri="{FF2B5EF4-FFF2-40B4-BE49-F238E27FC236}">
                  <a16:creationId xmlns:a16="http://schemas.microsoft.com/office/drawing/2014/main" id="{52BBA218-6A90-468D-380C-BC290182AE02}"/>
                </a:ext>
              </a:extLst>
            </p:cNvPr>
            <p:cNvSpPr/>
            <p:nvPr/>
          </p:nvSpPr>
          <p:spPr>
            <a:xfrm>
              <a:off x="5285331" y="1986747"/>
              <a:ext cx="6045525" cy="1337868"/>
            </a:xfrm>
            <a:prstGeom prst="rect">
              <a:avLst/>
            </a:prstGeom>
            <a:gradFill flip="none" rotWithShape="1">
              <a:gsLst>
                <a:gs pos="100000">
                  <a:schemeClr val="accent3">
                    <a:lumMod val="60000"/>
                    <a:lumOff val="40000"/>
                  </a:schemeClr>
                </a:gs>
                <a:gs pos="0">
                  <a:schemeClr val="accent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データ連携機能の開発</a:t>
              </a:r>
              <a:r>
                <a:rPr lang="en-US" altLang="ja-JP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	</a:t>
              </a:r>
              <a:r>
                <a:rPr lang="en-US" altLang="ja-JP" sz="4400" b="1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3</a:t>
              </a:r>
              <a:r>
                <a:rPr kumimoji="1" lang="en-US" altLang="ja-JP" sz="4400" b="1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,000</a:t>
              </a:r>
              <a:r>
                <a:rPr kumimoji="1" lang="ja-JP" altLang="en-US" sz="2400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万円</a:t>
              </a:r>
            </a:p>
          </p:txBody>
        </p:sp>
        <p:sp>
          <p:nvSpPr>
            <p:cNvPr id="9" name="四角形: 角を丸くする 8">
              <a:extLst>
                <a:ext uri="{FF2B5EF4-FFF2-40B4-BE49-F238E27FC236}">
                  <a16:creationId xmlns:a16="http://schemas.microsoft.com/office/drawing/2014/main" id="{FF57AB93-47AA-8CA6-F513-9929DF6F042C}"/>
                </a:ext>
              </a:extLst>
            </p:cNvPr>
            <p:cNvSpPr/>
            <p:nvPr/>
          </p:nvSpPr>
          <p:spPr>
            <a:xfrm>
              <a:off x="5285331" y="3627150"/>
              <a:ext cx="6045525" cy="1337868"/>
            </a:xfrm>
            <a:prstGeom prst="rect">
              <a:avLst/>
            </a:prstGeom>
            <a:gradFill flip="none" rotWithShape="1">
              <a:gsLst>
                <a:gs pos="100000">
                  <a:schemeClr val="accent3">
                    <a:lumMod val="60000"/>
                    <a:lumOff val="40000"/>
                  </a:schemeClr>
                </a:gs>
                <a:gs pos="0">
                  <a:schemeClr val="accent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認知獲得の広告施策</a:t>
              </a:r>
              <a:r>
                <a:rPr kumimoji="1" lang="en-US" altLang="ja-JP" sz="2400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	</a:t>
              </a:r>
              <a:r>
                <a:rPr kumimoji="1" lang="en-US" altLang="ja-JP" sz="4400" b="1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4,000</a:t>
              </a:r>
              <a:r>
                <a:rPr kumimoji="1" lang="ja-JP" altLang="en-US" sz="2400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万円</a:t>
              </a:r>
            </a:p>
          </p:txBody>
        </p:sp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A6260480-69E5-012F-87C6-150DFBF12275}"/>
                </a:ext>
              </a:extLst>
            </p:cNvPr>
            <p:cNvSpPr/>
            <p:nvPr/>
          </p:nvSpPr>
          <p:spPr>
            <a:xfrm>
              <a:off x="5285331" y="5267554"/>
              <a:ext cx="6045525" cy="1337868"/>
            </a:xfrm>
            <a:prstGeom prst="rect">
              <a:avLst/>
            </a:prstGeom>
            <a:gradFill flip="none" rotWithShape="1">
              <a:gsLst>
                <a:gs pos="100000">
                  <a:schemeClr val="accent3">
                    <a:lumMod val="60000"/>
                    <a:lumOff val="40000"/>
                  </a:schemeClr>
                </a:gs>
                <a:gs pos="0">
                  <a:schemeClr val="accent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法人向け機能拡充</a:t>
              </a:r>
              <a:r>
                <a:rPr lang="en-US" altLang="ja-JP" sz="2400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	</a:t>
              </a:r>
              <a:r>
                <a:rPr kumimoji="1" lang="en-US" altLang="ja-JP" sz="4400" b="1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1,000</a:t>
              </a:r>
              <a:r>
                <a:rPr kumimoji="1" lang="ja-JP" altLang="en-US" sz="2400" dirty="0">
                  <a:solidFill>
                    <a:schemeClr val="bg1"/>
                  </a:solidFill>
                  <a:latin typeface="游明朝" panose="02020400000000000000" pitchFamily="18" charset="-128"/>
                  <a:ea typeface="游明朝" panose="02020400000000000000" pitchFamily="18" charset="-128"/>
                </a:rPr>
                <a:t>万円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1121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3ECDA-60D5-1309-988F-B36B66ACA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4D4E2B5-5C37-7C52-C193-6DF62463221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endParaRPr kumimoji="1" lang="ja-JP" altLang="en-US" sz="1600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4" name="四角形: 角を丸くする 6">
            <a:extLst>
              <a:ext uri="{FF2B5EF4-FFF2-40B4-BE49-F238E27FC236}">
                <a16:creationId xmlns:a16="http://schemas.microsoft.com/office/drawing/2014/main" id="{14652E97-70D5-80B5-0164-5438EFE61E5F}"/>
              </a:ext>
            </a:extLst>
          </p:cNvPr>
          <p:cNvSpPr/>
          <p:nvPr/>
        </p:nvSpPr>
        <p:spPr>
          <a:xfrm>
            <a:off x="0" y="230291"/>
            <a:ext cx="5727699" cy="7551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>
              <a:spcBef>
                <a:spcPts val="600"/>
              </a:spcBef>
            </a:pPr>
            <a:r>
              <a:rPr kumimoji="1" lang="ja-JP" altLang="en-US" sz="36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「栄養</a:t>
            </a:r>
            <a:r>
              <a:rPr kumimoji="1" lang="en-US" altLang="ja-JP" sz="36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×</a:t>
            </a:r>
            <a:r>
              <a:rPr kumimoji="1" lang="ja-JP" altLang="en-US" sz="36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テクノロジー」で</a:t>
            </a:r>
            <a:endParaRPr kumimoji="1" lang="ja-JP" altLang="en-US" sz="4400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5" name="四角形: 角を丸くする 6">
            <a:extLst>
              <a:ext uri="{FF2B5EF4-FFF2-40B4-BE49-F238E27FC236}">
                <a16:creationId xmlns:a16="http://schemas.microsoft.com/office/drawing/2014/main" id="{9918CFBE-2EE7-9144-7660-B93C18FEAE55}"/>
              </a:ext>
            </a:extLst>
          </p:cNvPr>
          <p:cNvSpPr/>
          <p:nvPr/>
        </p:nvSpPr>
        <p:spPr>
          <a:xfrm>
            <a:off x="0" y="1120982"/>
            <a:ext cx="9296399" cy="7551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>
              <a:spcBef>
                <a:spcPts val="600"/>
              </a:spcBef>
            </a:pPr>
            <a:r>
              <a:rPr kumimoji="1" lang="ja-JP" altLang="en-US" sz="36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人々の可能性を引き出す新しい時代をつくる</a:t>
            </a:r>
            <a:endParaRPr kumimoji="1" lang="ja-JP" altLang="en-US" sz="4400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187B7B5-73AC-360D-FB3C-10B431AB06AE}"/>
              </a:ext>
            </a:extLst>
          </p:cNvPr>
          <p:cNvSpPr/>
          <p:nvPr/>
        </p:nvSpPr>
        <p:spPr>
          <a:xfrm>
            <a:off x="547567" y="2123831"/>
            <a:ext cx="8748832" cy="187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600"/>
              </a:spcBef>
            </a:pPr>
            <a:r>
              <a:rPr kumimoji="1" lang="en-US" altLang="ja-JP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Wellbeing Lab</a:t>
            </a:r>
            <a:r>
              <a:rPr kumimoji="1" lang="ja-JP" altLang="en-US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は、「科学的根拠に基づく健康習慣の民主化」をミッションに、</a:t>
            </a:r>
            <a:endParaRPr kumimoji="1" lang="en-US" altLang="ja-JP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すべての人に“自分に合った栄養”を届ける世界を目指しています。</a:t>
            </a:r>
            <a:endParaRPr kumimoji="1" lang="en-US" altLang="ja-JP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この未来を実現するためには、私たちだけではなく、投資家・パートナー・</a:t>
            </a:r>
            <a:endParaRPr kumimoji="1" lang="en-US" altLang="ja-JP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ユーザーの皆さまとの協働が不可欠です。</a:t>
            </a:r>
            <a:endParaRPr kumimoji="1" lang="en-US" altLang="ja-JP" dirty="0">
              <a:solidFill>
                <a:schemeClr val="tx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dirty="0">
                <a:solidFill>
                  <a:schemeClr val="tx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ぜひ私たちの仲間となって、この変革を一緒にリードしてください。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E6610D5-A4D8-8B44-1312-6C9760CA14C4}"/>
              </a:ext>
            </a:extLst>
          </p:cNvPr>
          <p:cNvSpPr/>
          <p:nvPr/>
        </p:nvSpPr>
        <p:spPr>
          <a:xfrm>
            <a:off x="3176790" y="4805206"/>
            <a:ext cx="9142210" cy="686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Bef>
                <a:spcPts val="600"/>
              </a:spcBef>
            </a:pPr>
            <a:r>
              <a:rPr kumimoji="1" lang="en-US" altLang="ja-JP" sz="6600" b="1" dirty="0">
                <a:solidFill>
                  <a:schemeClr val="accent3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Wellbeing Lab</a:t>
            </a:r>
            <a:r>
              <a:rPr kumimoji="1" lang="ja-JP" altLang="en-US" sz="6600" b="1" dirty="0">
                <a:solidFill>
                  <a:schemeClr val="accent3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株式会社</a:t>
            </a:r>
          </a:p>
        </p:txBody>
      </p:sp>
      <p:sp>
        <p:nvSpPr>
          <p:cNvPr id="8" name="四角形: 角を丸くする 6">
            <a:extLst>
              <a:ext uri="{FF2B5EF4-FFF2-40B4-BE49-F238E27FC236}">
                <a16:creationId xmlns:a16="http://schemas.microsoft.com/office/drawing/2014/main" id="{6A784A48-8889-FB64-41BE-D9256E05171D}"/>
              </a:ext>
            </a:extLst>
          </p:cNvPr>
          <p:cNvSpPr/>
          <p:nvPr/>
        </p:nvSpPr>
        <p:spPr>
          <a:xfrm>
            <a:off x="7086600" y="5832285"/>
            <a:ext cx="5105400" cy="5673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r">
              <a:spcBef>
                <a:spcPts val="600"/>
              </a:spcBef>
            </a:pPr>
            <a:r>
              <a:rPr kumimoji="1" lang="ja-JP" altLang="en-US" sz="24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ご連絡先　</a:t>
            </a:r>
            <a:r>
              <a:rPr kumimoji="1" lang="en-US" altLang="ja-JP" sz="2400" dirty="0">
                <a:solidFill>
                  <a:schemeClr val="bg1"/>
                </a:solidFill>
                <a:latin typeface="游明朝" panose="02020400000000000000" pitchFamily="18" charset="-128"/>
                <a:ea typeface="游明朝" panose="02020400000000000000" pitchFamily="18" charset="-128"/>
              </a:rPr>
              <a:t>contact@wellbeing-lab.jp</a:t>
            </a:r>
            <a:endParaRPr kumimoji="1" lang="ja-JP" altLang="en-US" sz="2400" dirty="0">
              <a:solidFill>
                <a:schemeClr val="bg1"/>
              </a:solidFill>
              <a:latin typeface="游明朝" panose="02020400000000000000" pitchFamily="18" charset="-128"/>
              <a:ea typeface="游明朝" panose="020204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1650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7DD08-662B-ABC7-B6BE-5CA5B0E7D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DE986B7-B8D6-CB0D-5B0F-A12F241E1B0A}"/>
              </a:ext>
            </a:extLst>
          </p:cNvPr>
          <p:cNvGrpSpPr/>
          <p:nvPr/>
        </p:nvGrpSpPr>
        <p:grpSpPr>
          <a:xfrm>
            <a:off x="0" y="-2"/>
            <a:ext cx="12192000" cy="6858002"/>
            <a:chOff x="0" y="-2"/>
            <a:chExt cx="12192000" cy="6858002"/>
          </a:xfrm>
        </p:grpSpPr>
        <p:pic>
          <p:nvPicPr>
            <p:cNvPr id="7" name="図 6" descr="食品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9D5327BF-2E4C-32AC-4998-90E9D05233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438400" cy="1371602"/>
            </a:xfrm>
            <a:prstGeom prst="rect">
              <a:avLst/>
            </a:prstGeom>
          </p:spPr>
        </p:pic>
        <p:pic>
          <p:nvPicPr>
            <p:cNvPr id="9" name="図 8" descr="タイムライン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B4A7E1A2-115D-03F4-A75E-84671890C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-1"/>
              <a:ext cx="2438400" cy="1371602"/>
            </a:xfrm>
            <a:prstGeom prst="rect">
              <a:avLst/>
            </a:prstGeom>
          </p:spPr>
        </p:pic>
        <p:pic>
          <p:nvPicPr>
            <p:cNvPr id="11" name="図 10" descr="人, 男, 写真, 女性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B3AA47B7-110E-D165-2874-8D7C8E4CF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800" y="-2"/>
              <a:ext cx="2438400" cy="1371602"/>
            </a:xfrm>
            <a:prstGeom prst="rect">
              <a:avLst/>
            </a:prstGeom>
          </p:spPr>
        </p:pic>
        <p:pic>
          <p:nvPicPr>
            <p:cNvPr id="13" name="図 12" descr="グラフィカル ユーザー インターフェイス, テキスト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1E4CAC5A-B0A3-B005-2D45-39B25B543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5200" y="0"/>
              <a:ext cx="2438400" cy="1371602"/>
            </a:xfrm>
            <a:prstGeom prst="rect">
              <a:avLst/>
            </a:prstGeom>
          </p:spPr>
        </p:pic>
        <p:pic>
          <p:nvPicPr>
            <p:cNvPr id="15" name="図 14" descr="グラフィカル ユーザー インターフェイス, テキスト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AACCB928-AEA1-8898-E6DD-5BD10E882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3600" y="0"/>
              <a:ext cx="2438400" cy="1371602"/>
            </a:xfrm>
            <a:prstGeom prst="rect">
              <a:avLst/>
            </a:prstGeom>
          </p:spPr>
        </p:pic>
        <p:pic>
          <p:nvPicPr>
            <p:cNvPr id="17" name="図 16" descr="ダイアグラム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B2F80D7E-2024-B54A-B03C-008575634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71600"/>
              <a:ext cx="2438400" cy="1371602"/>
            </a:xfrm>
            <a:prstGeom prst="rect">
              <a:avLst/>
            </a:prstGeom>
          </p:spPr>
        </p:pic>
        <p:pic>
          <p:nvPicPr>
            <p:cNvPr id="19" name="図 18" descr="人, 持つ, 小さい, 座る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1887E982-78C4-0CAE-9D2D-5B7DEBE65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2743202"/>
              <a:ext cx="2438400" cy="1371602"/>
            </a:xfrm>
            <a:prstGeom prst="rect">
              <a:avLst/>
            </a:prstGeom>
          </p:spPr>
        </p:pic>
        <p:pic>
          <p:nvPicPr>
            <p:cNvPr id="21" name="図 20" descr="グラフ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5F96910A-5FAF-0B94-6396-83E3E2571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800" y="2743202"/>
              <a:ext cx="2438400" cy="1371602"/>
            </a:xfrm>
            <a:prstGeom prst="rect">
              <a:avLst/>
            </a:prstGeom>
          </p:spPr>
        </p:pic>
        <p:pic>
          <p:nvPicPr>
            <p:cNvPr id="23" name="図 22" descr="山の中の道路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92AC86D9-E398-DE56-A614-5708BFD9D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5200" y="2743201"/>
              <a:ext cx="2438400" cy="1371602"/>
            </a:xfrm>
            <a:prstGeom prst="rect">
              <a:avLst/>
            </a:prstGeom>
          </p:spPr>
        </p:pic>
        <p:pic>
          <p:nvPicPr>
            <p:cNvPr id="25" name="図 24" descr="ダイアグラム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F8B3601F-A546-A6C1-DEE1-1759FC2FC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3600" y="2743201"/>
              <a:ext cx="2438400" cy="1371602"/>
            </a:xfrm>
            <a:prstGeom prst="rect">
              <a:avLst/>
            </a:prstGeom>
          </p:spPr>
        </p:pic>
        <p:pic>
          <p:nvPicPr>
            <p:cNvPr id="27" name="図 26" descr="文字と写真のスクリーンショット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2B57A118-FCA2-1E0A-3F99-694B54C6E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14801"/>
              <a:ext cx="2438400" cy="1371602"/>
            </a:xfrm>
            <a:prstGeom prst="rect">
              <a:avLst/>
            </a:prstGeom>
          </p:spPr>
        </p:pic>
        <p:pic>
          <p:nvPicPr>
            <p:cNvPr id="30" name="図 29" descr="テキスト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F0AD01B3-11D5-D0B5-29D8-9F4E58422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4114799"/>
              <a:ext cx="2438400" cy="1371602"/>
            </a:xfrm>
            <a:prstGeom prst="rect">
              <a:avLst/>
            </a:prstGeom>
          </p:spPr>
        </p:pic>
        <p:pic>
          <p:nvPicPr>
            <p:cNvPr id="33" name="図 32" descr="グラフィカル ユーザー インターフェイス, アプリケーション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60C64E0F-B50C-B1FB-969C-DF78C2F0A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800" y="4114798"/>
              <a:ext cx="2438400" cy="1371602"/>
            </a:xfrm>
            <a:prstGeom prst="rect">
              <a:avLst/>
            </a:prstGeom>
          </p:spPr>
        </p:pic>
        <p:pic>
          <p:nvPicPr>
            <p:cNvPr id="36" name="図 35" descr="グラフィカル ユーザー インターフェイス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2C33CD35-3960-4B4F-FF5E-AB9216A93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5200" y="4114797"/>
              <a:ext cx="2438400" cy="1371602"/>
            </a:xfrm>
            <a:prstGeom prst="rect">
              <a:avLst/>
            </a:prstGeom>
          </p:spPr>
        </p:pic>
        <p:pic>
          <p:nvPicPr>
            <p:cNvPr id="40" name="図 39" descr="テーブル, バス, 大きい, 水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9C7EC1F7-B6B9-0FA3-75BB-4A6BE614D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3600" y="4114796"/>
              <a:ext cx="2438400" cy="1371602"/>
            </a:xfrm>
            <a:prstGeom prst="rect">
              <a:avLst/>
            </a:prstGeom>
          </p:spPr>
        </p:pic>
        <p:pic>
          <p:nvPicPr>
            <p:cNvPr id="44" name="図 43" descr="グラフィカル ユーザー インターフェイス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82FBD6B6-6CE3-F72B-310E-9DFCCC4B3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486398"/>
              <a:ext cx="2438400" cy="1371602"/>
            </a:xfrm>
            <a:prstGeom prst="rect">
              <a:avLst/>
            </a:prstGeom>
          </p:spPr>
        </p:pic>
        <p:pic>
          <p:nvPicPr>
            <p:cNvPr id="46" name="図 45" descr="人, 男, テーブル, 若い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CF7D738B-8048-2C0D-FAEE-FC4E3E86E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5486393"/>
              <a:ext cx="2438400" cy="1371602"/>
            </a:xfrm>
            <a:prstGeom prst="rect">
              <a:avLst/>
            </a:prstGeom>
          </p:spPr>
        </p:pic>
        <p:pic>
          <p:nvPicPr>
            <p:cNvPr id="48" name="図 47" descr="アイコン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57885B22-6146-6B1E-D47F-C957E2163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800" y="5486387"/>
              <a:ext cx="2438400" cy="1371602"/>
            </a:xfrm>
            <a:prstGeom prst="rect">
              <a:avLst/>
            </a:prstGeom>
          </p:spPr>
        </p:pic>
        <p:pic>
          <p:nvPicPr>
            <p:cNvPr id="52" name="図 51" descr="グラフィカル ユーザー インターフェイス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D097FF95-5467-6585-3A0C-E1DD21FA8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5200" y="5486386"/>
              <a:ext cx="2438400" cy="1371602"/>
            </a:xfrm>
            <a:prstGeom prst="rect">
              <a:avLst/>
            </a:prstGeom>
          </p:spPr>
        </p:pic>
        <p:pic>
          <p:nvPicPr>
            <p:cNvPr id="56" name="図 55" descr="グラフィカル ユーザー インターフェイス, テキスト, アプリケーション, メール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CAAD0BA1-18E7-18E3-42D5-D11C98422A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3600" y="5486386"/>
              <a:ext cx="2438400" cy="1371602"/>
            </a:xfrm>
            <a:prstGeom prst="rect">
              <a:avLst/>
            </a:prstGeom>
          </p:spPr>
        </p:pic>
        <p:pic>
          <p:nvPicPr>
            <p:cNvPr id="58" name="図 57" descr="テキスト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1CB6ECD0-D789-7171-E360-7955431C9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400" y="1371597"/>
              <a:ext cx="2438400" cy="1371602"/>
            </a:xfrm>
            <a:prstGeom prst="rect">
              <a:avLst/>
            </a:prstGeom>
          </p:spPr>
        </p:pic>
        <p:pic>
          <p:nvPicPr>
            <p:cNvPr id="62" name="図 61" descr="人, 立つ, 屋内, ポーズ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A6F2D37C-AC40-3AFF-F231-3601F43A2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800" y="1371596"/>
              <a:ext cx="2438400" cy="1371602"/>
            </a:xfrm>
            <a:prstGeom prst="rect">
              <a:avLst/>
            </a:prstGeom>
          </p:spPr>
        </p:pic>
        <p:pic>
          <p:nvPicPr>
            <p:cNvPr id="66" name="図 65" descr="テキスト, ホワイトボード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1A46FB8D-3DB4-3C0E-88C1-638369990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5200" y="1371580"/>
              <a:ext cx="2438400" cy="1371602"/>
            </a:xfrm>
            <a:prstGeom prst="rect">
              <a:avLst/>
            </a:prstGeom>
          </p:spPr>
        </p:pic>
        <p:pic>
          <p:nvPicPr>
            <p:cNvPr id="69" name="図 68" descr="背景パターン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4944540A-F681-AE41-E4C2-EA8C1CD9A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3600" y="1371580"/>
              <a:ext cx="2438400" cy="1371602"/>
            </a:xfrm>
            <a:prstGeom prst="rect">
              <a:avLst/>
            </a:prstGeom>
          </p:spPr>
        </p:pic>
        <p:pic>
          <p:nvPicPr>
            <p:cNvPr id="72" name="図 71" descr="グラフ, ウォーターフォール図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702BD048-8523-0AF8-993F-EE102689A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743194"/>
              <a:ext cx="2438400" cy="1371602"/>
            </a:xfrm>
            <a:prstGeom prst="rect">
              <a:avLst/>
            </a:prstGeom>
          </p:spPr>
        </p:pic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05D8A451-E5D8-EF52-F8F4-FDDDBCD05EFD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0">
                  <a:srgbClr val="1F915B">
                    <a:lumMod val="70000"/>
                    <a:alpha val="80000"/>
                  </a:srgbClr>
                </a:gs>
                <a:gs pos="100000">
                  <a:schemeClr val="tx1">
                    <a:alpha val="9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1200"/>
                </a:spcBef>
              </a:pPr>
              <a:endParaRPr kumimoji="1" lang="ja-JP" alt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1764E491-C3E6-6C4D-41F6-34129AFF1DBF}"/>
                </a:ext>
              </a:extLst>
            </p:cNvPr>
            <p:cNvSpPr/>
            <p:nvPr/>
          </p:nvSpPr>
          <p:spPr>
            <a:xfrm>
              <a:off x="647007" y="519162"/>
              <a:ext cx="10897986" cy="5161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1200"/>
                </a:spcBef>
              </a:pPr>
              <a:r>
                <a:rPr kumimoji="1" lang="ja-JP" altLang="en-US" sz="2800" b="1" dirty="0">
                  <a:solidFill>
                    <a:schemeClr val="bg1"/>
                  </a:solidFill>
                  <a:latin typeface="+mn-ea"/>
                </a:rPr>
                <a:t>テンプレートをダウンロードいただき、ありがとうございました！</a:t>
              </a:r>
            </a:p>
          </p:txBody>
        </p:sp>
        <p:sp>
          <p:nvSpPr>
            <p:cNvPr id="99" name="四角形: 角を丸くする 98">
              <a:extLst>
                <a:ext uri="{FF2B5EF4-FFF2-40B4-BE49-F238E27FC236}">
                  <a16:creationId xmlns:a16="http://schemas.microsoft.com/office/drawing/2014/main" id="{B8CEF8F1-EA9C-ECE7-03C0-59D1BA218F68}"/>
                </a:ext>
              </a:extLst>
            </p:cNvPr>
            <p:cNvSpPr/>
            <p:nvPr/>
          </p:nvSpPr>
          <p:spPr>
            <a:xfrm>
              <a:off x="1491916" y="1540440"/>
              <a:ext cx="6802125" cy="54017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1200"/>
                </a:spcBef>
              </a:pPr>
              <a:r>
                <a:rPr kumimoji="1" lang="ja-JP" altLang="en-US" sz="2400" b="1" dirty="0">
                  <a:solidFill>
                    <a:srgbClr val="145D3A"/>
                  </a:solidFill>
                  <a:latin typeface="+mn-ea"/>
                </a:rPr>
                <a:t>自分一人で資料を作る</a:t>
              </a:r>
              <a:r>
                <a:rPr lang="ja-JP" altLang="en-US" sz="2400" b="1" dirty="0">
                  <a:solidFill>
                    <a:srgbClr val="145D3A"/>
                  </a:solidFill>
                  <a:latin typeface="+mn-ea"/>
                </a:rPr>
                <a:t>のはムズカシイ（汗）</a:t>
              </a:r>
              <a:endParaRPr kumimoji="1" lang="ja-JP" altLang="en-US" sz="2400" b="1" dirty="0">
                <a:solidFill>
                  <a:srgbClr val="145D3A"/>
                </a:solidFill>
                <a:latin typeface="+mn-ea"/>
              </a:endParaRPr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AF6C71A1-D800-D28A-7419-E12B1C601F6D}"/>
                </a:ext>
              </a:extLst>
            </p:cNvPr>
            <p:cNvSpPr/>
            <p:nvPr/>
          </p:nvSpPr>
          <p:spPr>
            <a:xfrm>
              <a:off x="8415016" y="1540440"/>
              <a:ext cx="1770611" cy="5401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1200"/>
                </a:spcBef>
              </a:pPr>
              <a:r>
                <a:rPr kumimoji="1" lang="ja-JP" altLang="en-US" sz="2400" b="1" dirty="0">
                  <a:solidFill>
                    <a:schemeClr val="bg1"/>
                  </a:solidFill>
                  <a:latin typeface="+mn-ea"/>
                </a:rPr>
                <a:t>と思ったら</a:t>
              </a:r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CC6626A5-2BDD-7E90-F3B1-38C2CDEF40AD}"/>
                </a:ext>
              </a:extLst>
            </p:cNvPr>
            <p:cNvSpPr/>
            <p:nvPr/>
          </p:nvSpPr>
          <p:spPr>
            <a:xfrm>
              <a:off x="5732515" y="2305523"/>
              <a:ext cx="5664864" cy="5401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1200"/>
                </a:spcBef>
              </a:pPr>
              <a:r>
                <a:rPr kumimoji="1" lang="ja-JP" altLang="en-US" sz="2400" b="1" dirty="0">
                  <a:solidFill>
                    <a:schemeClr val="bg1"/>
                  </a:solidFill>
                  <a:latin typeface="+mn-ea"/>
                </a:rPr>
                <a:t>と一緒に作りましょう</a:t>
              </a:r>
              <a:r>
                <a:rPr kumimoji="1" lang="ja-JP" altLang="en-US" b="1" dirty="0">
                  <a:solidFill>
                    <a:schemeClr val="bg1"/>
                  </a:solidFill>
                  <a:latin typeface="+mn-ea"/>
                </a:rPr>
                <a:t>（</a:t>
              </a:r>
              <a:r>
                <a:rPr kumimoji="1" lang="en-US" altLang="ja-JP" b="1" dirty="0">
                  <a:solidFill>
                    <a:schemeClr val="bg1"/>
                  </a:solidFill>
                  <a:latin typeface="+mn-ea"/>
                </a:rPr>
                <a:t>1</a:t>
              </a:r>
              <a:r>
                <a:rPr kumimoji="1" lang="ja-JP" altLang="en-US" b="1" dirty="0">
                  <a:solidFill>
                    <a:schemeClr val="bg1"/>
                  </a:solidFill>
                  <a:latin typeface="+mn-ea"/>
                </a:rPr>
                <a:t>スライド</a:t>
              </a:r>
              <a:r>
                <a:rPr kumimoji="1" lang="en-US" altLang="ja-JP" b="1" dirty="0">
                  <a:solidFill>
                    <a:schemeClr val="bg1"/>
                  </a:solidFill>
                  <a:latin typeface="+mn-ea"/>
                </a:rPr>
                <a:t>3,000</a:t>
              </a:r>
              <a:r>
                <a:rPr kumimoji="1" lang="ja-JP" altLang="en-US" b="1" dirty="0">
                  <a:solidFill>
                    <a:schemeClr val="bg1"/>
                  </a:solidFill>
                  <a:latin typeface="+mn-ea"/>
                </a:rPr>
                <a:t>円～）</a:t>
              </a: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EF5D3E0D-DAA7-F95C-3EF0-1CE85D1583CE}"/>
                </a:ext>
              </a:extLst>
            </p:cNvPr>
            <p:cNvSpPr/>
            <p:nvPr/>
          </p:nvSpPr>
          <p:spPr>
            <a:xfrm>
              <a:off x="794621" y="2305523"/>
              <a:ext cx="4737380" cy="54017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1200"/>
                </a:spcBef>
              </a:pPr>
              <a:r>
                <a:rPr lang="en-US" altLang="ja-JP" sz="2400" b="1" dirty="0">
                  <a:solidFill>
                    <a:schemeClr val="bg1"/>
                  </a:solidFill>
                  <a:latin typeface="+mn-ea"/>
                </a:rPr>
                <a:t>Business Jungle </a:t>
              </a:r>
              <a:r>
                <a:rPr lang="ja-JP" altLang="en-US" sz="2400" b="1" dirty="0">
                  <a:solidFill>
                    <a:schemeClr val="bg1"/>
                  </a:solidFill>
                  <a:latin typeface="+mn-ea"/>
                </a:rPr>
                <a:t>資料作成　　</a:t>
              </a:r>
            </a:p>
          </p:txBody>
        </p:sp>
        <p:sp>
          <p:nvSpPr>
            <p:cNvPr id="116" name="楕円 115">
              <a:extLst>
                <a:ext uri="{FF2B5EF4-FFF2-40B4-BE49-F238E27FC236}">
                  <a16:creationId xmlns:a16="http://schemas.microsoft.com/office/drawing/2014/main" id="{90FE4E4B-10F8-69D7-17B9-D9D1FFC7304D}"/>
                </a:ext>
              </a:extLst>
            </p:cNvPr>
            <p:cNvSpPr/>
            <p:nvPr/>
          </p:nvSpPr>
          <p:spPr>
            <a:xfrm>
              <a:off x="5022217" y="2448579"/>
              <a:ext cx="216378" cy="21637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spcBef>
                  <a:spcPts val="1200"/>
                </a:spcBef>
              </a:pPr>
              <a:endParaRPr lang="ja-JP" altLang="en-US" sz="2400" b="1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117" name="直線矢印コネクタ 116">
              <a:extLst>
                <a:ext uri="{FF2B5EF4-FFF2-40B4-BE49-F238E27FC236}">
                  <a16:creationId xmlns:a16="http://schemas.microsoft.com/office/drawing/2014/main" id="{47953E3E-E627-0E22-B2D1-9548743BE74F}"/>
                </a:ext>
              </a:extLst>
            </p:cNvPr>
            <p:cNvCxnSpPr>
              <a:cxnSpLocks/>
              <a:stCxn id="116" idx="5"/>
            </p:cNvCxnSpPr>
            <p:nvPr/>
          </p:nvCxnSpPr>
          <p:spPr>
            <a:xfrm>
              <a:off x="5206907" y="2633269"/>
              <a:ext cx="64154" cy="69374"/>
            </a:xfrm>
            <a:prstGeom prst="straightConnector1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CBFBF52D-29FD-05C2-0385-FF694C638732}"/>
                </a:ext>
              </a:extLst>
            </p:cNvPr>
            <p:cNvGrpSpPr/>
            <p:nvPr/>
          </p:nvGrpSpPr>
          <p:grpSpPr>
            <a:xfrm>
              <a:off x="1595808" y="3705691"/>
              <a:ext cx="9000384" cy="2725122"/>
              <a:chOff x="1841306" y="3705691"/>
              <a:chExt cx="9000384" cy="2725122"/>
            </a:xfrm>
          </p:grpSpPr>
          <p:grpSp>
            <p:nvGrpSpPr>
              <p:cNvPr id="4" name="グループ化 3">
                <a:extLst>
                  <a:ext uri="{FF2B5EF4-FFF2-40B4-BE49-F238E27FC236}">
                    <a16:creationId xmlns:a16="http://schemas.microsoft.com/office/drawing/2014/main" id="{6B405B18-53F1-403D-D6D6-08D546178886}"/>
                  </a:ext>
                </a:extLst>
              </p:cNvPr>
              <p:cNvGrpSpPr/>
              <p:nvPr/>
            </p:nvGrpSpPr>
            <p:grpSpPr>
              <a:xfrm>
                <a:off x="1841306" y="3705691"/>
                <a:ext cx="4201645" cy="2725122"/>
                <a:chOff x="2032290" y="3829560"/>
                <a:chExt cx="3819677" cy="2477384"/>
              </a:xfrm>
            </p:grpSpPr>
            <p:sp>
              <p:nvSpPr>
                <p:cNvPr id="145" name="正方形/長方形 144">
                  <a:extLst>
                    <a:ext uri="{FF2B5EF4-FFF2-40B4-BE49-F238E27FC236}">
                      <a16:creationId xmlns:a16="http://schemas.microsoft.com/office/drawing/2014/main" id="{D550B334-ADF6-F2F0-8015-3BC53AD0B812}"/>
                    </a:ext>
                  </a:extLst>
                </p:cNvPr>
                <p:cNvSpPr/>
                <p:nvPr/>
              </p:nvSpPr>
              <p:spPr>
                <a:xfrm>
                  <a:off x="2205911" y="4226034"/>
                  <a:ext cx="3472434" cy="32049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>
                    <a:spcBef>
                      <a:spcPts val="1200"/>
                    </a:spcBef>
                  </a:pPr>
                  <a:r>
                    <a:rPr kumimoji="1" lang="ja-JP" altLang="en-US" sz="1600" b="1" dirty="0">
                      <a:solidFill>
                        <a:schemeClr val="bg1"/>
                      </a:solidFill>
                      <a:latin typeface="+mn-ea"/>
                    </a:rPr>
                    <a:t>サービス紹介資料をダウンロードする</a:t>
                  </a:r>
                </a:p>
              </p:txBody>
            </p:sp>
            <p:sp>
              <p:nvSpPr>
                <p:cNvPr id="146" name="正方形/長方形 145">
                  <a:extLst>
                    <a:ext uri="{FF2B5EF4-FFF2-40B4-BE49-F238E27FC236}">
                      <a16:creationId xmlns:a16="http://schemas.microsoft.com/office/drawing/2014/main" id="{76B07C9D-7C18-6E98-72C8-4B7DF4A3F939}"/>
                    </a:ext>
                  </a:extLst>
                </p:cNvPr>
                <p:cNvSpPr/>
                <p:nvPr/>
              </p:nvSpPr>
              <p:spPr>
                <a:xfrm>
                  <a:off x="2032290" y="5880369"/>
                  <a:ext cx="3819677" cy="42657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/>
                <a:lstStyle/>
                <a:p>
                  <a:pPr algn="ctr">
                    <a:spcBef>
                      <a:spcPts val="1200"/>
                    </a:spcBef>
                  </a:pPr>
                  <a:r>
                    <a:rPr lang="en-US" altLang="ja-JP" sz="1600" dirty="0">
                      <a:solidFill>
                        <a:schemeClr val="bg1"/>
                      </a:solidFill>
                      <a:latin typeface="+mn-ea"/>
                      <a:hlinkClick r:id="rId27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https://business-jungle.com/material/download-material/</a:t>
                  </a:r>
                  <a:endParaRPr lang="en-US" altLang="ja-JP" sz="1600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148" name="正方形/長方形 147">
                  <a:extLst>
                    <a:ext uri="{FF2B5EF4-FFF2-40B4-BE49-F238E27FC236}">
                      <a16:creationId xmlns:a16="http://schemas.microsoft.com/office/drawing/2014/main" id="{3623414E-616F-D732-FB6B-93489D6F89E7}"/>
                    </a:ext>
                  </a:extLst>
                </p:cNvPr>
                <p:cNvSpPr/>
                <p:nvPr/>
              </p:nvSpPr>
              <p:spPr>
                <a:xfrm>
                  <a:off x="2205911" y="3829560"/>
                  <a:ext cx="3472434" cy="32049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>
                    <a:spcBef>
                      <a:spcPts val="1200"/>
                    </a:spcBef>
                  </a:pPr>
                  <a:r>
                    <a:rPr lang="ja-JP" altLang="en-US" sz="1600" dirty="0">
                      <a:solidFill>
                        <a:schemeClr val="bg1"/>
                      </a:solidFill>
                      <a:latin typeface="+mn-ea"/>
                    </a:rPr>
                    <a:t>そもそも</a:t>
                  </a:r>
                  <a:r>
                    <a:rPr lang="en-US" altLang="ja-JP" sz="1600" dirty="0">
                      <a:solidFill>
                        <a:schemeClr val="bg1"/>
                      </a:solidFill>
                      <a:latin typeface="+mn-ea"/>
                    </a:rPr>
                    <a:t>Business</a:t>
                  </a:r>
                  <a:r>
                    <a:rPr lang="ja-JP" altLang="en-US" sz="1600" dirty="0">
                      <a:solidFill>
                        <a:schemeClr val="bg1"/>
                      </a:solidFill>
                      <a:latin typeface="+mn-ea"/>
                    </a:rPr>
                    <a:t> </a:t>
                  </a:r>
                  <a:r>
                    <a:rPr lang="en-US" altLang="ja-JP" sz="1600" dirty="0">
                      <a:solidFill>
                        <a:schemeClr val="bg1"/>
                      </a:solidFill>
                      <a:latin typeface="+mn-ea"/>
                    </a:rPr>
                    <a:t>Jungle</a:t>
                  </a:r>
                  <a:r>
                    <a:rPr lang="ja-JP" altLang="en-US" sz="1600" dirty="0">
                      <a:solidFill>
                        <a:schemeClr val="bg1"/>
                      </a:solidFill>
                      <a:latin typeface="+mn-ea"/>
                    </a:rPr>
                    <a:t>って何者！？</a:t>
                  </a:r>
                </a:p>
              </p:txBody>
            </p:sp>
            <p:pic>
              <p:nvPicPr>
                <p:cNvPr id="159" name="図 158" descr="QR コード&#10;&#10;AI 生成コンテンツは誤りを含む可能性があります。">
                  <a:extLst>
                    <a:ext uri="{FF2B5EF4-FFF2-40B4-BE49-F238E27FC236}">
                      <a16:creationId xmlns:a16="http://schemas.microsoft.com/office/drawing/2014/main" id="{2686CEF7-D366-9F56-0BA1-9569B5873D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78766" y="4695534"/>
                  <a:ext cx="926725" cy="926725"/>
                </a:xfrm>
                <a:prstGeom prst="rect">
                  <a:avLst/>
                </a:prstGeom>
              </p:spPr>
            </p:pic>
          </p:grpSp>
          <p:grpSp>
            <p:nvGrpSpPr>
              <p:cNvPr id="5" name="グループ化 4">
                <a:extLst>
                  <a:ext uri="{FF2B5EF4-FFF2-40B4-BE49-F238E27FC236}">
                    <a16:creationId xmlns:a16="http://schemas.microsoft.com/office/drawing/2014/main" id="{C01768BD-3010-2D28-6047-A2102B9C7DD3}"/>
                  </a:ext>
                </a:extLst>
              </p:cNvPr>
              <p:cNvGrpSpPr/>
              <p:nvPr/>
            </p:nvGrpSpPr>
            <p:grpSpPr>
              <a:xfrm>
                <a:off x="6640045" y="3705691"/>
                <a:ext cx="4201645" cy="2725122"/>
                <a:chOff x="6340033" y="3829560"/>
                <a:chExt cx="3819677" cy="2477384"/>
              </a:xfrm>
            </p:grpSpPr>
            <p:sp>
              <p:nvSpPr>
                <p:cNvPr id="140" name="正方形/長方形 139">
                  <a:extLst>
                    <a:ext uri="{FF2B5EF4-FFF2-40B4-BE49-F238E27FC236}">
                      <a16:creationId xmlns:a16="http://schemas.microsoft.com/office/drawing/2014/main" id="{B6CC5026-39DA-8278-7FE4-473D3CBB893E}"/>
                    </a:ext>
                  </a:extLst>
                </p:cNvPr>
                <p:cNvSpPr/>
                <p:nvPr/>
              </p:nvSpPr>
              <p:spPr>
                <a:xfrm>
                  <a:off x="6513654" y="4226034"/>
                  <a:ext cx="3472434" cy="32049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>
                    <a:spcBef>
                      <a:spcPts val="1200"/>
                    </a:spcBef>
                  </a:pPr>
                  <a:r>
                    <a:rPr kumimoji="1" lang="ja-JP" altLang="en-US" sz="1600" b="1" dirty="0">
                      <a:solidFill>
                        <a:schemeClr val="bg1"/>
                      </a:solidFill>
                      <a:latin typeface="+mn-ea"/>
                    </a:rPr>
                    <a:t>お見積もり</a:t>
                  </a:r>
                  <a:r>
                    <a:rPr kumimoji="1" lang="en-US" altLang="ja-JP" sz="1600" b="1" dirty="0">
                      <a:solidFill>
                        <a:schemeClr val="bg1"/>
                      </a:solidFill>
                      <a:latin typeface="+mn-ea"/>
                    </a:rPr>
                    <a:t>/</a:t>
                  </a:r>
                  <a:r>
                    <a:rPr kumimoji="1" lang="ja-JP" altLang="en-US" sz="1600" b="1" dirty="0">
                      <a:solidFill>
                        <a:schemeClr val="bg1"/>
                      </a:solidFill>
                      <a:latin typeface="+mn-ea"/>
                    </a:rPr>
                    <a:t>サンプル作成を依頼する</a:t>
                  </a:r>
                </a:p>
              </p:txBody>
            </p:sp>
            <p:sp>
              <p:nvSpPr>
                <p:cNvPr id="141" name="正方形/長方形 140">
                  <a:extLst>
                    <a:ext uri="{FF2B5EF4-FFF2-40B4-BE49-F238E27FC236}">
                      <a16:creationId xmlns:a16="http://schemas.microsoft.com/office/drawing/2014/main" id="{3E77E698-DB5E-21F8-4398-283F45F818BD}"/>
                    </a:ext>
                  </a:extLst>
                </p:cNvPr>
                <p:cNvSpPr/>
                <p:nvPr/>
              </p:nvSpPr>
              <p:spPr>
                <a:xfrm>
                  <a:off x="6340033" y="5880369"/>
                  <a:ext cx="3819677" cy="42657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/>
                <a:lstStyle/>
                <a:p>
                  <a:pPr algn="ctr">
                    <a:spcBef>
                      <a:spcPts val="1200"/>
                    </a:spcBef>
                  </a:pPr>
                  <a:r>
                    <a:rPr lang="en-US" altLang="ja-JP" sz="1600" dirty="0">
                      <a:solidFill>
                        <a:schemeClr val="bg1"/>
                      </a:solidFill>
                      <a:latin typeface="+mn-ea"/>
                      <a:hlinkClick r:id="rId29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https://business-jungle.com/material/sample-material/</a:t>
                  </a:r>
                  <a:endParaRPr kumimoji="1" lang="ja-JP" altLang="en-US" sz="1600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143" name="正方形/長方形 142">
                  <a:extLst>
                    <a:ext uri="{FF2B5EF4-FFF2-40B4-BE49-F238E27FC236}">
                      <a16:creationId xmlns:a16="http://schemas.microsoft.com/office/drawing/2014/main" id="{F91599AC-1B68-5680-42BF-B5E06F6F851A}"/>
                    </a:ext>
                  </a:extLst>
                </p:cNvPr>
                <p:cNvSpPr/>
                <p:nvPr/>
              </p:nvSpPr>
              <p:spPr>
                <a:xfrm>
                  <a:off x="6513654" y="3829560"/>
                  <a:ext cx="3472434" cy="32049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>
                    <a:spcBef>
                      <a:spcPts val="1200"/>
                    </a:spcBef>
                  </a:pPr>
                  <a:r>
                    <a:rPr kumimoji="1" lang="ja-JP" altLang="en-US" sz="1600" dirty="0">
                      <a:solidFill>
                        <a:schemeClr val="bg1"/>
                      </a:solidFill>
                      <a:latin typeface="+mn-ea"/>
                    </a:rPr>
                    <a:t>さて、価格と品質はどんな感じだい？</a:t>
                  </a:r>
                </a:p>
              </p:txBody>
            </p:sp>
            <p:pic>
              <p:nvPicPr>
                <p:cNvPr id="161" name="図 160" descr="QR コード&#10;&#10;AI 生成コンテンツは誤りを含む可能性があります。">
                  <a:extLst>
                    <a:ext uri="{FF2B5EF4-FFF2-40B4-BE49-F238E27FC236}">
                      <a16:creationId xmlns:a16="http://schemas.microsoft.com/office/drawing/2014/main" id="{940A57C0-4A46-2737-084F-7BA73A7325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86509" y="4693527"/>
                  <a:ext cx="926725" cy="92672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E7425916-C683-BBE8-D444-C0B2601FDECD}"/>
                </a:ext>
              </a:extLst>
            </p:cNvPr>
            <p:cNvGrpSpPr/>
            <p:nvPr/>
          </p:nvGrpSpPr>
          <p:grpSpPr>
            <a:xfrm>
              <a:off x="8178350" y="1173904"/>
              <a:ext cx="356050" cy="321002"/>
              <a:chOff x="8122417" y="1154643"/>
              <a:chExt cx="356050" cy="321002"/>
            </a:xfrm>
          </p:grpSpPr>
          <p:sp>
            <p:nvSpPr>
              <p:cNvPr id="10" name="涙形 9">
                <a:extLst>
                  <a:ext uri="{FF2B5EF4-FFF2-40B4-BE49-F238E27FC236}">
                    <a16:creationId xmlns:a16="http://schemas.microsoft.com/office/drawing/2014/main" id="{55E157D9-D0E7-4D69-FE95-9C2A39CB507B}"/>
                  </a:ext>
                </a:extLst>
              </p:cNvPr>
              <p:cNvSpPr/>
              <p:nvPr/>
            </p:nvSpPr>
            <p:spPr>
              <a:xfrm rot="9900000">
                <a:off x="8122417" y="1154643"/>
                <a:ext cx="164463" cy="164463"/>
              </a:xfrm>
              <a:prstGeom prst="teardrop">
                <a:avLst>
                  <a:gd name="adj" fmla="val 20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涙形 11">
                <a:extLst>
                  <a:ext uri="{FF2B5EF4-FFF2-40B4-BE49-F238E27FC236}">
                    <a16:creationId xmlns:a16="http://schemas.microsoft.com/office/drawing/2014/main" id="{151BB175-4B87-4435-7C63-04BF65F1815F}"/>
                  </a:ext>
                </a:extLst>
              </p:cNvPr>
              <p:cNvSpPr/>
              <p:nvPr/>
            </p:nvSpPr>
            <p:spPr>
              <a:xfrm rot="11700000">
                <a:off x="8314004" y="1311182"/>
                <a:ext cx="164463" cy="164463"/>
              </a:xfrm>
              <a:prstGeom prst="teardrop">
                <a:avLst>
                  <a:gd name="adj" fmla="val 20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19785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41C3E266D40784080AE7FC7FC3CF127" ma:contentTypeVersion="14" ma:contentTypeDescription="新しいドキュメントを作成します。" ma:contentTypeScope="" ma:versionID="75c7c3f1ea8c28eb2d2c96c6d94c3823">
  <xsd:schema xmlns:xsd="http://www.w3.org/2001/XMLSchema" xmlns:xs="http://www.w3.org/2001/XMLSchema" xmlns:p="http://schemas.microsoft.com/office/2006/metadata/properties" xmlns:ns2="ffd60cc4-70c0-4043-81e8-97be71ffa410" xmlns:ns3="1bf6ce71-f2af-4399-804e-8773bbe322f2" targetNamespace="http://schemas.microsoft.com/office/2006/metadata/properties" ma:root="true" ma:fieldsID="be19b96d4d9679c16e74a1bc78cf10a1" ns2:_="" ns3:_="">
    <xsd:import namespace="ffd60cc4-70c0-4043-81e8-97be71ffa410"/>
    <xsd:import namespace="1bf6ce71-f2af-4399-804e-8773bbe322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d60cc4-70c0-4043-81e8-97be71ffa4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画像タグ" ma:readOnly="false" ma:fieldId="{5cf76f15-5ced-4ddc-b409-7134ff3c332f}" ma:taxonomyMulti="true" ma:sspId="e11d2887-7d44-46f2-be60-af6bd70e5d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f6ce71-f2af-4399-804e-8773bbe322f2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9ffa11d1-c12e-4afe-8e86-e16f823e0944}" ma:internalName="TaxCatchAll" ma:showField="CatchAllData" ma:web="1bf6ce71-f2af-4399-804e-8773bbe322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fd60cc4-70c0-4043-81e8-97be71ffa410">
      <Terms xmlns="http://schemas.microsoft.com/office/infopath/2007/PartnerControls"/>
    </lcf76f155ced4ddcb4097134ff3c332f>
    <TaxCatchAll xmlns="1bf6ce71-f2af-4399-804e-8773bbe322f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170487-80D1-45E8-93FC-029565346D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d60cc4-70c0-4043-81e8-97be71ffa410"/>
    <ds:schemaRef ds:uri="1bf6ce71-f2af-4399-804e-8773bbe322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CAD133F-485A-4DE3-B94F-A31F35E1A9BB}">
  <ds:schemaRefs>
    <ds:schemaRef ds:uri="http://schemas.microsoft.com/office/2006/metadata/properties"/>
    <ds:schemaRef ds:uri="http://schemas.microsoft.com/office/infopath/2007/PartnerControls"/>
    <ds:schemaRef ds:uri="ffd60cc4-70c0-4043-81e8-97be71ffa410"/>
    <ds:schemaRef ds:uri="1bf6ce71-f2af-4399-804e-8773bbe322f2"/>
  </ds:schemaRefs>
</ds:datastoreItem>
</file>

<file path=customXml/itemProps3.xml><?xml version="1.0" encoding="utf-8"?>
<ds:datastoreItem xmlns:ds="http://schemas.openxmlformats.org/officeDocument/2006/customXml" ds:itemID="{7E2236B2-08AB-4DF2-B107-FE54C01F11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1216</TotalTime>
  <Words>1296</Words>
  <Application>Microsoft Office PowerPoint</Application>
  <PresentationFormat>ワイド画面</PresentationFormat>
  <Paragraphs>153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6" baseType="lpstr">
      <vt:lpstr>游ゴシック</vt:lpstr>
      <vt:lpstr>游ゴシック Light</vt:lpstr>
      <vt:lpstr>游明朝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>松浦</cp:lastModifiedBy>
  <cp:revision>1</cp:revision>
  <dcterms:created xsi:type="dcterms:W3CDTF">2025-05-17T05:08:00Z</dcterms:created>
  <dcterms:modified xsi:type="dcterms:W3CDTF">2026-02-02T10:19:15Z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0x010100C41C3E266D40784080AE7FC7FC3CF127</vt:lpwstr>
  </property>
  <property fmtid="{D5CDD505-2E9C-101B-9397-08002B2CF9AE}" pid="3" name="MediaServiceImageTags">
    <vt:lpwstr/>
  </property>
</Properties>
</file>