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sldIdLst>
    <p:sldId id="264" r:id="rId5"/>
    <p:sldId id="266" r:id="rId6"/>
    <p:sldId id="265" r:id="rId7"/>
    <p:sldId id="273" r:id="rId8"/>
    <p:sldId id="259" r:id="rId9"/>
    <p:sldId id="260" r:id="rId10"/>
    <p:sldId id="261" r:id="rId11"/>
    <p:sldId id="262" r:id="rId12"/>
    <p:sldId id="274" r:id="rId13"/>
    <p:sldId id="275" r:id="rId14"/>
    <p:sldId id="268" r:id="rId15"/>
    <p:sldId id="267" r:id="rId16"/>
    <p:sldId id="287" r:id="rId17"/>
    <p:sldId id="271" r:id="rId18"/>
    <p:sldId id="288" r:id="rId19"/>
    <p:sldId id="289" r:id="rId20"/>
  </p:sldIdLst>
  <p:sldSz cx="12192000" cy="6858000"/>
  <p:notesSz cx="6888163" cy="10020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552BD-A188-40A6-ACD2-FC5227BBB3FC}" v="1" dt="2026-02-02T10:19:25.36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77" d="100"/>
          <a:sy n="77" d="100"/>
        </p:scale>
        <p:origin x="84" y="224"/>
      </p:cViewPr>
      <p:guideLst>
        <p:guide orient="horz" pos="2160"/>
        <p:guide pos="3840"/>
      </p:guideLst>
    </p:cSldViewPr>
  </p:slideViewPr>
  <p:notesTextViewPr>
    <p:cViewPr>
      <p:scale>
        <a:sx n="1" d="1"/>
        <a:sy n="1" d="1"/>
      </p:scale>
      <p:origin x="0" y="0"/>
    </p:cViewPr>
  </p:notesTextViewPr>
  <p:sorterViewPr>
    <p:cViewPr>
      <p:scale>
        <a:sx n="100" d="100"/>
        <a:sy n="100" d="100"/>
      </p:scale>
      <p:origin x="0" y="-73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松浦英宗" userId="9b03fd3a-662f-49ff-9af1-1b93cf7aab22" providerId="ADAL" clId="{56E9DFAE-DDAD-4FCA-8AED-56B2D15DB479}"/>
    <pc:docChg chg="addSld modSld">
      <pc:chgData name="松浦英宗" userId="9b03fd3a-662f-49ff-9af1-1b93cf7aab22" providerId="ADAL" clId="{56E9DFAE-DDAD-4FCA-8AED-56B2D15DB479}" dt="2026-02-02T10:19:25.358" v="0"/>
      <pc:docMkLst>
        <pc:docMk/>
      </pc:docMkLst>
      <pc:sldChg chg="add">
        <pc:chgData name="松浦英宗" userId="9b03fd3a-662f-49ff-9af1-1b93cf7aab22" providerId="ADAL" clId="{56E9DFAE-DDAD-4FCA-8AED-56B2D15DB479}" dt="2026-02-02T10:19:25.358" v="0"/>
        <pc:sldMkLst>
          <pc:docMk/>
          <pc:sldMk cId="1619785936" sldId="28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売上高</c:v>
                </c:pt>
              </c:strCache>
            </c:strRef>
          </c:tx>
          <c:spPr>
            <a:solidFill>
              <a:schemeClr val="accent3"/>
            </a:solidFill>
          </c:spPr>
          <c:dPt>
            <c:idx val="0"/>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2888-49CE-AA25-98922F0BC57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1-2888-49CE-AA25-98922F0BC57F}"/>
              </c:ext>
            </c:extLst>
          </c:dPt>
          <c:cat>
            <c:strRef>
              <c:f>Sheet1!$A$2:$A$3</c:f>
              <c:strCache>
                <c:ptCount val="2"/>
                <c:pt idx="0">
                  <c:v>開催あり</c:v>
                </c:pt>
                <c:pt idx="1">
                  <c:v>開催なし</c:v>
                </c:pt>
              </c:strCache>
            </c:strRef>
          </c:cat>
          <c:val>
            <c:numRef>
              <c:f>Sheet1!$B$2:$B$3</c:f>
              <c:numCache>
                <c:formatCode>General</c:formatCode>
                <c:ptCount val="2"/>
                <c:pt idx="0">
                  <c:v>5</c:v>
                </c:pt>
                <c:pt idx="1">
                  <c:v>95</c:v>
                </c:pt>
              </c:numCache>
            </c:numRef>
          </c:val>
          <c:extLst>
            <c:ext xmlns:c16="http://schemas.microsoft.com/office/drawing/2014/chart" uri="{C3380CC4-5D6E-409C-BE32-E72D297353CC}">
              <c16:uniqueId val="{00000000-2888-49CE-AA25-98922F0BC57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売上高</c:v>
                </c:pt>
              </c:strCache>
            </c:strRef>
          </c:tx>
          <c:spPr>
            <a:solidFill>
              <a:schemeClr val="accent3">
                <a:lumMod val="20000"/>
                <a:lumOff val="80000"/>
              </a:schemeClr>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3-0B03-4C83-A0FF-406C5E06A80B}"/>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4-0B03-4C83-A0FF-406C5E06A80B}"/>
              </c:ext>
            </c:extLst>
          </c:dPt>
          <c:dPt>
            <c:idx val="9"/>
            <c:invertIfNegative val="0"/>
            <c:bubble3D val="0"/>
            <c:spPr>
              <a:solidFill>
                <a:schemeClr val="accent3"/>
              </a:solidFill>
              <a:ln>
                <a:noFill/>
              </a:ln>
              <a:effectLst/>
            </c:spPr>
            <c:extLst>
              <c:ext xmlns:c16="http://schemas.microsoft.com/office/drawing/2014/chart" uri="{C3380CC4-5D6E-409C-BE32-E72D297353CC}">
                <c16:uniqueId val="{00000005-0B03-4C83-A0FF-406C5E06A80B}"/>
              </c:ext>
            </c:extLst>
          </c:dPt>
          <c:cat>
            <c:strRef>
              <c:f>Sheet1!$A$2:$A$11</c:f>
              <c:strCache>
                <c:ptCount val="10"/>
                <c:pt idx="0">
                  <c:v>1年目</c:v>
                </c:pt>
                <c:pt idx="1">
                  <c:v>2年目</c:v>
                </c:pt>
                <c:pt idx="2">
                  <c:v>3年目</c:v>
                </c:pt>
                <c:pt idx="3">
                  <c:v>4年目</c:v>
                </c:pt>
                <c:pt idx="4">
                  <c:v>5年目</c:v>
                </c:pt>
                <c:pt idx="5">
                  <c:v>6年目</c:v>
                </c:pt>
                <c:pt idx="6">
                  <c:v>7年目</c:v>
                </c:pt>
                <c:pt idx="7">
                  <c:v>8年目</c:v>
                </c:pt>
                <c:pt idx="8">
                  <c:v>9年目</c:v>
                </c:pt>
                <c:pt idx="9">
                  <c:v>10年目</c:v>
                </c:pt>
              </c:strCache>
            </c:strRef>
          </c:cat>
          <c:val>
            <c:numRef>
              <c:f>Sheet1!$B$2:$B$11</c:f>
              <c:numCache>
                <c:formatCode>General</c:formatCode>
                <c:ptCount val="10"/>
                <c:pt idx="0">
                  <c:v>2314</c:v>
                </c:pt>
                <c:pt idx="1">
                  <c:v>11068.500000000002</c:v>
                </c:pt>
                <c:pt idx="2">
                  <c:v>29058.600000000006</c:v>
                </c:pt>
                <c:pt idx="3">
                  <c:v>58668.450000000019</c:v>
                </c:pt>
                <c:pt idx="4">
                  <c:v>102636.78750000005</c:v>
                </c:pt>
                <c:pt idx="5">
                  <c:v>164073.52950000006</c:v>
                </c:pt>
                <c:pt idx="6">
                  <c:v>242618.92950000014</c:v>
                </c:pt>
                <c:pt idx="7">
                  <c:v>344513.06322750018</c:v>
                </c:pt>
                <c:pt idx="8">
                  <c:v>469664.96433025034</c:v>
                </c:pt>
                <c:pt idx="9">
                  <c:v>626056.50893850054</c:v>
                </c:pt>
              </c:numCache>
            </c:numRef>
          </c:val>
          <c:extLst>
            <c:ext xmlns:c16="http://schemas.microsoft.com/office/drawing/2014/chart" uri="{C3380CC4-5D6E-409C-BE32-E72D297353CC}">
              <c16:uniqueId val="{00000000-0B03-4C83-A0FF-406C5E06A80B}"/>
            </c:ext>
          </c:extLst>
        </c:ser>
        <c:dLbls>
          <c:showLegendKey val="0"/>
          <c:showVal val="0"/>
          <c:showCatName val="0"/>
          <c:showSerName val="0"/>
          <c:showPercent val="0"/>
          <c:showBubbleSize val="0"/>
        </c:dLbls>
        <c:gapWidth val="219"/>
        <c:overlap val="-27"/>
        <c:axId val="1208128544"/>
        <c:axId val="1127060704"/>
      </c:barChart>
      <c:catAx>
        <c:axId val="120812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crossAx val="1127060704"/>
        <c:crosses val="autoZero"/>
        <c:auto val="1"/>
        <c:lblAlgn val="ctr"/>
        <c:lblOffset val="100"/>
        <c:noMultiLvlLbl val="0"/>
      </c:catAx>
      <c:valAx>
        <c:axId val="1127060704"/>
        <c:scaling>
          <c:orientation val="minMax"/>
        </c:scaling>
        <c:delete val="1"/>
        <c:axPos val="l"/>
        <c:numFmt formatCode="General" sourceLinked="1"/>
        <c:majorTickMark val="none"/>
        <c:minorTickMark val="none"/>
        <c:tickLblPos val="nextTo"/>
        <c:crossAx val="1208128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ＭＳ Ｐゴシック" panose="020B0600070205080204" pitchFamily="50" charset="-128"/>
          <a:ea typeface="ＭＳ Ｐゴシック" panose="020B0600070205080204" pitchFamily="50"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売上高</c:v>
                </c:pt>
              </c:strCache>
            </c:strRef>
          </c:tx>
          <c:spPr>
            <a:solidFill>
              <a:schemeClr val="accent3">
                <a:lumMod val="20000"/>
                <a:lumOff val="80000"/>
              </a:schemeClr>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3-0B03-4C83-A0FF-406C5E06A80B}"/>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4-0B03-4C83-A0FF-406C5E06A80B}"/>
              </c:ext>
            </c:extLst>
          </c:dPt>
          <c:dPt>
            <c:idx val="9"/>
            <c:invertIfNegative val="0"/>
            <c:bubble3D val="0"/>
            <c:spPr>
              <a:solidFill>
                <a:schemeClr val="accent3"/>
              </a:solidFill>
              <a:ln>
                <a:noFill/>
              </a:ln>
              <a:effectLst/>
            </c:spPr>
            <c:extLst>
              <c:ext xmlns:c16="http://schemas.microsoft.com/office/drawing/2014/chart" uri="{C3380CC4-5D6E-409C-BE32-E72D297353CC}">
                <c16:uniqueId val="{00000005-0B03-4C83-A0FF-406C5E06A80B}"/>
              </c:ext>
            </c:extLst>
          </c:dPt>
          <c:cat>
            <c:strRef>
              <c:f>Sheet1!$A$2:$A$11</c:f>
              <c:strCache>
                <c:ptCount val="10"/>
                <c:pt idx="0">
                  <c:v>1年目</c:v>
                </c:pt>
                <c:pt idx="1">
                  <c:v>2年目</c:v>
                </c:pt>
                <c:pt idx="2">
                  <c:v>3年目</c:v>
                </c:pt>
                <c:pt idx="3">
                  <c:v>4年目</c:v>
                </c:pt>
                <c:pt idx="4">
                  <c:v>5年目</c:v>
                </c:pt>
                <c:pt idx="5">
                  <c:v>6年目</c:v>
                </c:pt>
                <c:pt idx="6">
                  <c:v>7年目</c:v>
                </c:pt>
                <c:pt idx="7">
                  <c:v>8年目</c:v>
                </c:pt>
                <c:pt idx="8">
                  <c:v>9年目</c:v>
                </c:pt>
                <c:pt idx="9">
                  <c:v>10年目</c:v>
                </c:pt>
              </c:strCache>
            </c:strRef>
          </c:cat>
          <c:val>
            <c:numRef>
              <c:f>Sheet1!$B$2:$B$11</c:f>
              <c:numCache>
                <c:formatCode>General</c:formatCode>
                <c:ptCount val="10"/>
                <c:pt idx="0">
                  <c:v>182.59999999999991</c:v>
                </c:pt>
                <c:pt idx="1">
                  <c:v>2661.6500000000015</c:v>
                </c:pt>
                <c:pt idx="2">
                  <c:v>9652.7400000000052</c:v>
                </c:pt>
                <c:pt idx="3">
                  <c:v>23251.605000000018</c:v>
                </c:pt>
                <c:pt idx="4">
                  <c:v>45673.108750000043</c:v>
                </c:pt>
                <c:pt idx="5">
                  <c:v>80966.176550000062</c:v>
                </c:pt>
                <c:pt idx="6">
                  <c:v>126857.03655000014</c:v>
                </c:pt>
                <c:pt idx="7">
                  <c:v>189461.75690475016</c:v>
                </c:pt>
                <c:pt idx="8">
                  <c:v>268398.46789722529</c:v>
                </c:pt>
                <c:pt idx="9">
                  <c:v>370750.85804465052</c:v>
                </c:pt>
              </c:numCache>
            </c:numRef>
          </c:val>
          <c:extLst>
            <c:ext xmlns:c16="http://schemas.microsoft.com/office/drawing/2014/chart" uri="{C3380CC4-5D6E-409C-BE32-E72D297353CC}">
              <c16:uniqueId val="{00000000-0B03-4C83-A0FF-406C5E06A80B}"/>
            </c:ext>
          </c:extLst>
        </c:ser>
        <c:dLbls>
          <c:showLegendKey val="0"/>
          <c:showVal val="0"/>
          <c:showCatName val="0"/>
          <c:showSerName val="0"/>
          <c:showPercent val="0"/>
          <c:showBubbleSize val="0"/>
        </c:dLbls>
        <c:gapWidth val="219"/>
        <c:overlap val="-27"/>
        <c:axId val="1208128544"/>
        <c:axId val="1127060704"/>
      </c:barChart>
      <c:catAx>
        <c:axId val="120812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0" i="0" u="none" strike="noStrike" kern="1200" baseline="0">
                <a:solidFill>
                  <a:schemeClr val="tx1"/>
                </a:solidFill>
                <a:latin typeface="ＭＳ Ｐゴシック" panose="020B0600070205080204" pitchFamily="50" charset="-128"/>
                <a:ea typeface="ＭＳ Ｐゴシック" panose="020B0600070205080204" pitchFamily="50" charset="-128"/>
                <a:cs typeface="+mn-cs"/>
              </a:defRPr>
            </a:pPr>
            <a:endParaRPr lang="ja-JP"/>
          </a:p>
        </c:txPr>
        <c:crossAx val="1127060704"/>
        <c:crosses val="autoZero"/>
        <c:auto val="1"/>
        <c:lblAlgn val="ctr"/>
        <c:lblOffset val="100"/>
        <c:noMultiLvlLbl val="0"/>
      </c:catAx>
      <c:valAx>
        <c:axId val="1127060704"/>
        <c:scaling>
          <c:orientation val="minMax"/>
        </c:scaling>
        <c:delete val="1"/>
        <c:axPos val="l"/>
        <c:numFmt formatCode="General" sourceLinked="1"/>
        <c:majorTickMark val="none"/>
        <c:minorTickMark val="none"/>
        <c:tickLblPos val="nextTo"/>
        <c:crossAx val="1208128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ＭＳ Ｐゴシック" panose="020B0600070205080204" pitchFamily="50" charset="-128"/>
          <a:ea typeface="ＭＳ Ｐゴシック" panose="020B0600070205080204"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26B3A7C1-DDDC-47C8-A7DB-687EDD2E9C4C}" type="datetimeFigureOut">
              <a:rPr kumimoji="1" lang="ja-JP" altLang="en-US" smtClean="0"/>
              <a:t>2026/2/2</a:t>
            </a:fld>
            <a:endParaRPr kumimoji="1" lang="ja-JP" altLang="en-US"/>
          </a:p>
        </p:txBody>
      </p:sp>
      <p:sp>
        <p:nvSpPr>
          <p:cNvPr id="4" name="スライド イメージ プレースホルダー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ja-JP" altLang="en-US"/>
          </a:p>
        </p:txBody>
      </p:sp>
      <p:sp>
        <p:nvSpPr>
          <p:cNvPr id="5" name="ノート プレースホルダー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9DB836EC-DAAA-48A0-86DE-C76DDF9BCC1C}" type="slidenum">
              <a:rPr kumimoji="1" lang="ja-JP" altLang="en-US" smtClean="0"/>
              <a:t>‹#›</a:t>
            </a:fld>
            <a:endParaRPr kumimoji="1" lang="ja-JP" altLang="en-US"/>
          </a:p>
        </p:txBody>
      </p:sp>
    </p:spTree>
    <p:extLst>
      <p:ext uri="{BB962C8B-B14F-4D97-AF65-F5344CB8AC3E}">
        <p14:creationId xmlns:p14="http://schemas.microsoft.com/office/powerpoint/2010/main" val="23060673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2650C-9105-B7D0-310F-BEA6E069628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ADEF6C2-38ED-38B0-8A86-AEF7E9EB62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2823459-9914-1BAD-BE71-7F454B127584}"/>
              </a:ext>
            </a:extLst>
          </p:cNvPr>
          <p:cNvSpPr>
            <a:spLocks noGrp="1"/>
          </p:cNvSpPr>
          <p:nvPr>
            <p:ph type="dt" sz="half" idx="10"/>
          </p:nvPr>
        </p:nvSpPr>
        <p:spPr/>
        <p:txBody>
          <a:bodyPr/>
          <a:lstStyle/>
          <a:p>
            <a:fld id="{B2866DEB-893D-4BFD-9AB6-77A1081F35D3}" type="datetime1">
              <a:rPr kumimoji="1" lang="ja-JP" altLang="en-US" smtClean="0"/>
              <a:t>2026/2/2</a:t>
            </a:fld>
            <a:endParaRPr kumimoji="1" lang="ja-JP" altLang="en-US"/>
          </a:p>
        </p:txBody>
      </p:sp>
      <p:sp>
        <p:nvSpPr>
          <p:cNvPr id="5" name="フッター プレースホルダー 4">
            <a:extLst>
              <a:ext uri="{FF2B5EF4-FFF2-40B4-BE49-F238E27FC236}">
                <a16:creationId xmlns:a16="http://schemas.microsoft.com/office/drawing/2014/main" id="{928CF069-98B3-9601-ADE6-5EF2101A23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F03457D-BB62-3D40-CEBE-990593549ED1}"/>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10400242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208354-275A-3F10-0FCE-CFD394DCA30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BBD503-AAC4-5D45-6B69-C116D120878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048D0B-DCBA-7886-3A4E-88690CF64525}"/>
              </a:ext>
            </a:extLst>
          </p:cNvPr>
          <p:cNvSpPr>
            <a:spLocks noGrp="1"/>
          </p:cNvSpPr>
          <p:nvPr>
            <p:ph type="dt" sz="half" idx="10"/>
          </p:nvPr>
        </p:nvSpPr>
        <p:spPr/>
        <p:txBody>
          <a:bodyPr/>
          <a:lstStyle/>
          <a:p>
            <a:fld id="{C3139EAA-DA6E-4F57-B6EB-4DEB8B03FA72}" type="datetime1">
              <a:rPr kumimoji="1" lang="ja-JP" altLang="en-US" smtClean="0"/>
              <a:t>2026/2/2</a:t>
            </a:fld>
            <a:endParaRPr kumimoji="1" lang="ja-JP" altLang="en-US"/>
          </a:p>
        </p:txBody>
      </p:sp>
      <p:sp>
        <p:nvSpPr>
          <p:cNvPr id="5" name="フッター プレースホルダー 4">
            <a:extLst>
              <a:ext uri="{FF2B5EF4-FFF2-40B4-BE49-F238E27FC236}">
                <a16:creationId xmlns:a16="http://schemas.microsoft.com/office/drawing/2014/main" id="{526A8B16-87A5-CAEA-4BCE-268DAAA479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8A1046D-B99B-9607-0CA9-C0C0307A86E2}"/>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37775017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3E1728-2B92-6CF4-B0B4-30DB8501BB2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CF2A3F9-98C8-C1AC-6062-8BD7B10673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E10A30A-C394-3671-DFC1-28992B1D03A6}"/>
              </a:ext>
            </a:extLst>
          </p:cNvPr>
          <p:cNvSpPr>
            <a:spLocks noGrp="1"/>
          </p:cNvSpPr>
          <p:nvPr>
            <p:ph type="dt" sz="half" idx="10"/>
          </p:nvPr>
        </p:nvSpPr>
        <p:spPr/>
        <p:txBody>
          <a:bodyPr/>
          <a:lstStyle/>
          <a:p>
            <a:fld id="{F8AEBB11-DF25-4A16-B6A9-D159704383C3}" type="datetime1">
              <a:rPr kumimoji="1" lang="ja-JP" altLang="en-US" smtClean="0"/>
              <a:t>2026/2/2</a:t>
            </a:fld>
            <a:endParaRPr kumimoji="1" lang="ja-JP" altLang="en-US"/>
          </a:p>
        </p:txBody>
      </p:sp>
      <p:sp>
        <p:nvSpPr>
          <p:cNvPr id="5" name="フッター プレースホルダー 4">
            <a:extLst>
              <a:ext uri="{FF2B5EF4-FFF2-40B4-BE49-F238E27FC236}">
                <a16:creationId xmlns:a16="http://schemas.microsoft.com/office/drawing/2014/main" id="{5C740828-59CD-429B-0141-719077DBCB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67D0B9D-3338-6056-8537-3F8238CEA8F2}"/>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12878310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4F978E-4D40-C18E-9CFD-E9500DD5BEE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48B140E-17A4-2E7F-4607-94E1C37B612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C26D6C3-FA63-D58F-2448-CE8B3ED0167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69563F8-BDC7-8DF0-137B-A148F8293A93}"/>
              </a:ext>
            </a:extLst>
          </p:cNvPr>
          <p:cNvSpPr>
            <a:spLocks noGrp="1"/>
          </p:cNvSpPr>
          <p:nvPr>
            <p:ph type="dt" sz="half" idx="10"/>
          </p:nvPr>
        </p:nvSpPr>
        <p:spPr/>
        <p:txBody>
          <a:bodyPr/>
          <a:lstStyle/>
          <a:p>
            <a:fld id="{3C6A8F01-8C49-4019-8576-208916FCF52B}" type="datetime1">
              <a:rPr kumimoji="1" lang="ja-JP" altLang="en-US" smtClean="0"/>
              <a:t>2026/2/2</a:t>
            </a:fld>
            <a:endParaRPr kumimoji="1" lang="ja-JP" altLang="en-US"/>
          </a:p>
        </p:txBody>
      </p:sp>
      <p:sp>
        <p:nvSpPr>
          <p:cNvPr id="6" name="フッター プレースホルダー 5">
            <a:extLst>
              <a:ext uri="{FF2B5EF4-FFF2-40B4-BE49-F238E27FC236}">
                <a16:creationId xmlns:a16="http://schemas.microsoft.com/office/drawing/2014/main" id="{5D53E3D5-1819-63B2-1D58-ABB49CE5A3E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5932605-7BF0-8763-B768-3854BED65FE6}"/>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777213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B0A5C2-F66D-BE5F-945E-39C30FC4B00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74D449D-4417-2623-D685-EDBA72FB61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CDAD2C8-B4E0-3BEC-A730-6E5EF19268A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0460656-B1DA-735E-D2FB-FC81607F25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57BF3F7-E85F-1815-24D9-F0E4A7A4541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00ABDEA-8F1D-87B4-A2AF-7FD4C3C96310}"/>
              </a:ext>
            </a:extLst>
          </p:cNvPr>
          <p:cNvSpPr>
            <a:spLocks noGrp="1"/>
          </p:cNvSpPr>
          <p:nvPr>
            <p:ph type="dt" sz="half" idx="10"/>
          </p:nvPr>
        </p:nvSpPr>
        <p:spPr/>
        <p:txBody>
          <a:bodyPr/>
          <a:lstStyle/>
          <a:p>
            <a:fld id="{FD6B4C25-E15E-46B0-B5D9-472266449C10}" type="datetime1">
              <a:rPr kumimoji="1" lang="ja-JP" altLang="en-US" smtClean="0"/>
              <a:t>2026/2/2</a:t>
            </a:fld>
            <a:endParaRPr kumimoji="1" lang="ja-JP" altLang="en-US"/>
          </a:p>
        </p:txBody>
      </p:sp>
      <p:sp>
        <p:nvSpPr>
          <p:cNvPr id="8" name="フッター プレースホルダー 7">
            <a:extLst>
              <a:ext uri="{FF2B5EF4-FFF2-40B4-BE49-F238E27FC236}">
                <a16:creationId xmlns:a16="http://schemas.microsoft.com/office/drawing/2014/main" id="{9EE43453-2C31-5059-B06B-D8287D692F8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527FFA8-37C7-AD66-D483-4D04CABFCEB2}"/>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3599453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337E89-311E-D8C8-BD4F-A34B6981E17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D4031A6-60CA-7561-C9BE-3347B46BF36F}"/>
              </a:ext>
            </a:extLst>
          </p:cNvPr>
          <p:cNvSpPr>
            <a:spLocks noGrp="1"/>
          </p:cNvSpPr>
          <p:nvPr>
            <p:ph type="dt" sz="half" idx="10"/>
          </p:nvPr>
        </p:nvSpPr>
        <p:spPr/>
        <p:txBody>
          <a:bodyPr/>
          <a:lstStyle/>
          <a:p>
            <a:fld id="{6096FDD1-4E79-4136-B089-3548C00AE32A}" type="datetime1">
              <a:rPr kumimoji="1" lang="ja-JP" altLang="en-US" smtClean="0"/>
              <a:t>2026/2/2</a:t>
            </a:fld>
            <a:endParaRPr kumimoji="1" lang="ja-JP" altLang="en-US"/>
          </a:p>
        </p:txBody>
      </p:sp>
      <p:sp>
        <p:nvSpPr>
          <p:cNvPr id="4" name="フッター プレースホルダー 3">
            <a:extLst>
              <a:ext uri="{FF2B5EF4-FFF2-40B4-BE49-F238E27FC236}">
                <a16:creationId xmlns:a16="http://schemas.microsoft.com/office/drawing/2014/main" id="{892ADB0C-835B-28D3-332C-CC92E4CF0F4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333E66B-450A-D694-3944-933BB60655C2}"/>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30234575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F1D15A8-1FC8-EC4C-57C4-C4DFAD583A63}"/>
              </a:ext>
            </a:extLst>
          </p:cNvPr>
          <p:cNvSpPr>
            <a:spLocks noGrp="1"/>
          </p:cNvSpPr>
          <p:nvPr>
            <p:ph type="dt" sz="half" idx="10"/>
          </p:nvPr>
        </p:nvSpPr>
        <p:spPr/>
        <p:txBody>
          <a:bodyPr/>
          <a:lstStyle/>
          <a:p>
            <a:fld id="{005FEC0A-DBA9-4532-BF3F-786DFD79B420}" type="datetime1">
              <a:rPr kumimoji="1" lang="ja-JP" altLang="en-US" smtClean="0"/>
              <a:t>2026/2/2</a:t>
            </a:fld>
            <a:endParaRPr kumimoji="1" lang="ja-JP" altLang="en-US"/>
          </a:p>
        </p:txBody>
      </p:sp>
      <p:sp>
        <p:nvSpPr>
          <p:cNvPr id="3" name="フッター プレースホルダー 2">
            <a:extLst>
              <a:ext uri="{FF2B5EF4-FFF2-40B4-BE49-F238E27FC236}">
                <a16:creationId xmlns:a16="http://schemas.microsoft.com/office/drawing/2014/main" id="{93BC7917-52E9-920F-6BE4-DC9DB065AD1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15289D9-61B0-855E-915E-A09A69B58E8F}"/>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35653141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79820E-3FDF-D84A-821A-363BD019237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881DF60-AFE5-A33A-EF7D-DF455E4033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533A949-002E-F89B-F62E-5DDF0BEF8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2D261D8-3D14-5E93-9502-40C68632914D}"/>
              </a:ext>
            </a:extLst>
          </p:cNvPr>
          <p:cNvSpPr>
            <a:spLocks noGrp="1"/>
          </p:cNvSpPr>
          <p:nvPr>
            <p:ph type="dt" sz="half" idx="10"/>
          </p:nvPr>
        </p:nvSpPr>
        <p:spPr/>
        <p:txBody>
          <a:bodyPr/>
          <a:lstStyle/>
          <a:p>
            <a:fld id="{1F3D582B-5EDA-4614-900B-CD51ED28E07F}" type="datetime1">
              <a:rPr kumimoji="1" lang="ja-JP" altLang="en-US" smtClean="0"/>
              <a:t>2026/2/2</a:t>
            </a:fld>
            <a:endParaRPr kumimoji="1" lang="ja-JP" altLang="en-US"/>
          </a:p>
        </p:txBody>
      </p:sp>
      <p:sp>
        <p:nvSpPr>
          <p:cNvPr id="6" name="フッター プレースホルダー 5">
            <a:extLst>
              <a:ext uri="{FF2B5EF4-FFF2-40B4-BE49-F238E27FC236}">
                <a16:creationId xmlns:a16="http://schemas.microsoft.com/office/drawing/2014/main" id="{5937AB1D-76E0-5AF9-9308-8882D864C56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101A1DE-F7CB-13E0-AEE2-6A272FECC5F0}"/>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35618742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E44471-1238-BEA5-DE86-02AB483AA63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3A3CD8D-1F22-FD22-00B4-1A45173624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8E093A2-F967-3352-D872-2C22A562DB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EE0E0F4-27B9-C5F9-8FAD-58DA4BAEE818}"/>
              </a:ext>
            </a:extLst>
          </p:cNvPr>
          <p:cNvSpPr>
            <a:spLocks noGrp="1"/>
          </p:cNvSpPr>
          <p:nvPr>
            <p:ph type="dt" sz="half" idx="10"/>
          </p:nvPr>
        </p:nvSpPr>
        <p:spPr/>
        <p:txBody>
          <a:bodyPr/>
          <a:lstStyle/>
          <a:p>
            <a:fld id="{2F427AB0-A0D3-492C-9A07-C8271F6831A6}" type="datetime1">
              <a:rPr kumimoji="1" lang="ja-JP" altLang="en-US" smtClean="0"/>
              <a:t>2026/2/2</a:t>
            </a:fld>
            <a:endParaRPr kumimoji="1" lang="ja-JP" altLang="en-US"/>
          </a:p>
        </p:txBody>
      </p:sp>
      <p:sp>
        <p:nvSpPr>
          <p:cNvPr id="6" name="フッター プレースホルダー 5">
            <a:extLst>
              <a:ext uri="{FF2B5EF4-FFF2-40B4-BE49-F238E27FC236}">
                <a16:creationId xmlns:a16="http://schemas.microsoft.com/office/drawing/2014/main" id="{AEC16EDD-5D94-C8A4-2064-2F45BC5A6E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8DBF8B2-5D1F-67E6-0DAF-367A09EAC328}"/>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11755455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7DB33C-D320-6DD4-67F3-F23983B47BE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9F6B94D-8DA9-2511-4DB7-13C2C45C2C6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ACDAEF9-E8A5-0F43-1DBE-3A7C54E64147}"/>
              </a:ext>
            </a:extLst>
          </p:cNvPr>
          <p:cNvSpPr>
            <a:spLocks noGrp="1"/>
          </p:cNvSpPr>
          <p:nvPr>
            <p:ph type="dt" sz="half" idx="10"/>
          </p:nvPr>
        </p:nvSpPr>
        <p:spPr/>
        <p:txBody>
          <a:bodyPr/>
          <a:lstStyle/>
          <a:p>
            <a:fld id="{CBD32532-0D7C-4218-AB23-A8991535B94C}" type="datetime1">
              <a:rPr kumimoji="1" lang="ja-JP" altLang="en-US" smtClean="0"/>
              <a:t>2026/2/2</a:t>
            </a:fld>
            <a:endParaRPr kumimoji="1" lang="ja-JP" altLang="en-US"/>
          </a:p>
        </p:txBody>
      </p:sp>
      <p:sp>
        <p:nvSpPr>
          <p:cNvPr id="5" name="フッター プレースホルダー 4">
            <a:extLst>
              <a:ext uri="{FF2B5EF4-FFF2-40B4-BE49-F238E27FC236}">
                <a16:creationId xmlns:a16="http://schemas.microsoft.com/office/drawing/2014/main" id="{2FEB5AB3-E9E4-22BD-4D86-487559818DE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80C0F21-755B-B6FA-3382-3B59D84A4738}"/>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21556700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42D7381-C39D-C027-F33F-46D09C71276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961EDA1-219A-12CC-7670-08E950F638C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7446135-9D0E-686E-123A-4B88471997CF}"/>
              </a:ext>
            </a:extLst>
          </p:cNvPr>
          <p:cNvSpPr>
            <a:spLocks noGrp="1"/>
          </p:cNvSpPr>
          <p:nvPr>
            <p:ph type="dt" sz="half" idx="10"/>
          </p:nvPr>
        </p:nvSpPr>
        <p:spPr/>
        <p:txBody>
          <a:bodyPr/>
          <a:lstStyle/>
          <a:p>
            <a:fld id="{AE5C1E19-0B96-49B3-A11F-E0B7E86BE50F}" type="datetime1">
              <a:rPr kumimoji="1" lang="ja-JP" altLang="en-US" smtClean="0"/>
              <a:t>2026/2/2</a:t>
            </a:fld>
            <a:endParaRPr kumimoji="1" lang="ja-JP" altLang="en-US"/>
          </a:p>
        </p:txBody>
      </p:sp>
      <p:sp>
        <p:nvSpPr>
          <p:cNvPr id="5" name="フッター プレースホルダー 4">
            <a:extLst>
              <a:ext uri="{FF2B5EF4-FFF2-40B4-BE49-F238E27FC236}">
                <a16:creationId xmlns:a16="http://schemas.microsoft.com/office/drawing/2014/main" id="{C2EBE2EE-0A36-50F8-CC9F-9C4773ED47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1AA4042-81DD-4802-66A5-244B1752370E}"/>
              </a:ext>
            </a:extLst>
          </p:cNvPr>
          <p:cNvSpPr>
            <a:spLocks noGrp="1"/>
          </p:cNvSpPr>
          <p:nvPr>
            <p:ph type="sldNum" sz="quarter" idx="12"/>
          </p:nvPr>
        </p:nvSpPr>
        <p:spPr/>
        <p:txBody>
          <a:body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15647053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3E4A55B-577F-8BEC-7A28-C6FFB1526B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887DCEF-E832-AC0B-8E84-E27F60087B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A2BA205-AE9C-6C5D-1149-3B83005791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A69BF2-FDE5-479C-BFED-4F03A4C3ADFA}" type="datetime1">
              <a:rPr kumimoji="1" lang="ja-JP" altLang="en-US" smtClean="0"/>
              <a:t>2026/2/2</a:t>
            </a:fld>
            <a:endParaRPr kumimoji="1" lang="ja-JP" altLang="en-US"/>
          </a:p>
        </p:txBody>
      </p:sp>
      <p:sp>
        <p:nvSpPr>
          <p:cNvPr id="5" name="フッター プレースホルダー 4">
            <a:extLst>
              <a:ext uri="{FF2B5EF4-FFF2-40B4-BE49-F238E27FC236}">
                <a16:creationId xmlns:a16="http://schemas.microsoft.com/office/drawing/2014/main" id="{6320946F-5DD1-B4EF-257E-F27601823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B771552-3220-D39D-3C3B-7C78476C9D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2772C3-D8C4-43D0-98F7-E2620EF83F38}" type="slidenum">
              <a:rPr kumimoji="1" lang="ja-JP" altLang="en-US" smtClean="0"/>
              <a:t>‹#›</a:t>
            </a:fld>
            <a:endParaRPr kumimoji="1" lang="ja-JP" altLang="en-US"/>
          </a:p>
        </p:txBody>
      </p:sp>
    </p:spTree>
    <p:extLst>
      <p:ext uri="{BB962C8B-B14F-4D97-AF65-F5344CB8AC3E}">
        <p14:creationId xmlns:p14="http://schemas.microsoft.com/office/powerpoint/2010/main" val="3671332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26" Type="http://schemas.openxmlformats.org/officeDocument/2006/relationships/image" Target="../media/image38.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image" Target="../media/image37.pn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PNG"/><Relationship Id="rId29" Type="http://schemas.openxmlformats.org/officeDocument/2006/relationships/hyperlink" Target="https://business-jungle.com/material/sample-material/" TargetMode="Externa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24" Type="http://schemas.openxmlformats.org/officeDocument/2006/relationships/image" Target="../media/image36.PNG"/><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image" Target="../media/image35.PNG"/><Relationship Id="rId28" Type="http://schemas.openxmlformats.org/officeDocument/2006/relationships/image" Target="../media/image39.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hyperlink" Target="https://business-jungle.com/material/download-material/" TargetMode="External"/><Relationship Id="rId30"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FD838-B0C3-7EE7-4C88-791CAE1B45B3}"/>
            </a:ext>
          </a:extLst>
        </p:cNvPr>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A1A7FBA0-E800-989E-9EDC-5445DA94260D}"/>
              </a:ext>
            </a:extLst>
          </p:cNvPr>
          <p:cNvGrpSpPr/>
          <p:nvPr/>
        </p:nvGrpSpPr>
        <p:grpSpPr>
          <a:xfrm>
            <a:off x="5552748" y="63331"/>
            <a:ext cx="6575188" cy="6729812"/>
            <a:chOff x="5552748" y="63331"/>
            <a:chExt cx="6575188" cy="6729812"/>
          </a:xfrm>
        </p:grpSpPr>
        <p:pic>
          <p:nvPicPr>
            <p:cNvPr id="4" name="図 3">
              <a:extLst>
                <a:ext uri="{FF2B5EF4-FFF2-40B4-BE49-F238E27FC236}">
                  <a16:creationId xmlns:a16="http://schemas.microsoft.com/office/drawing/2014/main" id="{8B9151CD-C33F-3411-AFAA-588E72211171}"/>
                </a:ext>
              </a:extLst>
            </p:cNvPr>
            <p:cNvPicPr>
              <a:picLocks noChangeAspect="1"/>
            </p:cNvPicPr>
            <p:nvPr/>
          </p:nvPicPr>
          <p:blipFill>
            <a:blip r:embed="rId2">
              <a:grayscl/>
            </a:blip>
            <a:srcRect t="12131" b="31952"/>
            <a:stretch>
              <a:fillRect/>
            </a:stretch>
          </p:blipFill>
          <p:spPr>
            <a:xfrm>
              <a:off x="5560194" y="2564487"/>
              <a:ext cx="3257510" cy="2732300"/>
            </a:xfrm>
            <a:prstGeom prst="rect">
              <a:avLst/>
            </a:prstGeom>
          </p:spPr>
        </p:pic>
        <p:pic>
          <p:nvPicPr>
            <p:cNvPr id="6" name="図 5">
              <a:extLst>
                <a:ext uri="{FF2B5EF4-FFF2-40B4-BE49-F238E27FC236}">
                  <a16:creationId xmlns:a16="http://schemas.microsoft.com/office/drawing/2014/main" id="{401FEDAE-B4DA-04D9-2061-3F239D1608AD}"/>
                </a:ext>
              </a:extLst>
            </p:cNvPr>
            <p:cNvPicPr>
              <a:picLocks noChangeAspect="1"/>
            </p:cNvPicPr>
            <p:nvPr/>
          </p:nvPicPr>
          <p:blipFill>
            <a:blip r:embed="rId3">
              <a:grayscl/>
            </a:blip>
            <a:srcRect t="44040"/>
            <a:stretch>
              <a:fillRect/>
            </a:stretch>
          </p:blipFill>
          <p:spPr>
            <a:xfrm>
              <a:off x="5562614" y="63331"/>
              <a:ext cx="6561421" cy="2447857"/>
            </a:xfrm>
            <a:prstGeom prst="rect">
              <a:avLst/>
            </a:prstGeom>
          </p:spPr>
        </p:pic>
        <p:pic>
          <p:nvPicPr>
            <p:cNvPr id="8" name="図 7">
              <a:extLst>
                <a:ext uri="{FF2B5EF4-FFF2-40B4-BE49-F238E27FC236}">
                  <a16:creationId xmlns:a16="http://schemas.microsoft.com/office/drawing/2014/main" id="{5E6D9519-1F78-E5B9-AFCA-5182EEF9E48D}"/>
                </a:ext>
              </a:extLst>
            </p:cNvPr>
            <p:cNvPicPr>
              <a:picLocks noChangeAspect="1"/>
            </p:cNvPicPr>
            <p:nvPr/>
          </p:nvPicPr>
          <p:blipFill>
            <a:blip r:embed="rId4">
              <a:grayscl/>
            </a:blip>
            <a:srcRect b="8724"/>
            <a:stretch>
              <a:fillRect/>
            </a:stretch>
          </p:blipFill>
          <p:spPr>
            <a:xfrm>
              <a:off x="8863378" y="4806626"/>
              <a:ext cx="3264558" cy="1986517"/>
            </a:xfrm>
            <a:prstGeom prst="rect">
              <a:avLst/>
            </a:prstGeom>
          </p:spPr>
        </p:pic>
        <p:pic>
          <p:nvPicPr>
            <p:cNvPr id="13" name="図 12">
              <a:extLst>
                <a:ext uri="{FF2B5EF4-FFF2-40B4-BE49-F238E27FC236}">
                  <a16:creationId xmlns:a16="http://schemas.microsoft.com/office/drawing/2014/main" id="{5A5D441F-D27C-C262-4D58-9F7915591CD5}"/>
                </a:ext>
              </a:extLst>
            </p:cNvPr>
            <p:cNvPicPr>
              <a:picLocks noChangeAspect="1"/>
            </p:cNvPicPr>
            <p:nvPr/>
          </p:nvPicPr>
          <p:blipFill>
            <a:blip r:embed="rId5">
              <a:grayscl/>
            </a:blip>
            <a:srcRect t="6888" b="48614"/>
            <a:stretch>
              <a:fillRect/>
            </a:stretch>
          </p:blipFill>
          <p:spPr>
            <a:xfrm>
              <a:off x="8863378" y="2564486"/>
              <a:ext cx="3260656" cy="2176371"/>
            </a:xfrm>
            <a:prstGeom prst="rect">
              <a:avLst/>
            </a:prstGeom>
          </p:spPr>
        </p:pic>
        <p:pic>
          <p:nvPicPr>
            <p:cNvPr id="19" name="図 18">
              <a:extLst>
                <a:ext uri="{FF2B5EF4-FFF2-40B4-BE49-F238E27FC236}">
                  <a16:creationId xmlns:a16="http://schemas.microsoft.com/office/drawing/2014/main" id="{537F3A3A-972A-86E9-BE22-B4AF71B1525E}"/>
                </a:ext>
              </a:extLst>
            </p:cNvPr>
            <p:cNvPicPr>
              <a:picLocks noChangeAspect="1"/>
            </p:cNvPicPr>
            <p:nvPr/>
          </p:nvPicPr>
          <p:blipFill>
            <a:blip r:embed="rId6">
              <a:grayscl/>
            </a:blip>
            <a:srcRect t="6592" b="27490"/>
            <a:stretch>
              <a:fillRect/>
            </a:stretch>
          </p:blipFill>
          <p:spPr>
            <a:xfrm>
              <a:off x="5552748" y="5356967"/>
              <a:ext cx="3264956" cy="1434796"/>
            </a:xfrm>
            <a:prstGeom prst="rect">
              <a:avLst/>
            </a:prstGeom>
          </p:spPr>
        </p:pic>
      </p:grpSp>
      <p:sp>
        <p:nvSpPr>
          <p:cNvPr id="3" name="正方形/長方形 2">
            <a:extLst>
              <a:ext uri="{FF2B5EF4-FFF2-40B4-BE49-F238E27FC236}">
                <a16:creationId xmlns:a16="http://schemas.microsoft.com/office/drawing/2014/main" id="{1F368D5E-FEE7-7EF9-E375-BF3D89062F51}"/>
              </a:ext>
            </a:extLst>
          </p:cNvPr>
          <p:cNvSpPr/>
          <p:nvPr/>
        </p:nvSpPr>
        <p:spPr>
          <a:xfrm>
            <a:off x="597017" y="1829347"/>
            <a:ext cx="4429758" cy="3199307"/>
          </a:xfrm>
          <a:prstGeom prst="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spcBef>
                <a:spcPts val="600"/>
              </a:spcBef>
            </a:pPr>
            <a:r>
              <a:rPr kumimoji="1" lang="ja-JP" altLang="en-US" sz="2000" b="1" dirty="0">
                <a:solidFill>
                  <a:schemeClr val="tx1"/>
                </a:solidFill>
                <a:latin typeface="Meiryo UI" panose="020B0604030504040204" pitchFamily="50" charset="-128"/>
                <a:ea typeface="Meiryo UI" panose="020B0604030504040204" pitchFamily="50" charset="-128"/>
              </a:rPr>
              <a:t>カフェでコーヒーを買うような気軽さで</a:t>
            </a:r>
            <a:br>
              <a:rPr kumimoji="1" lang="en-US" altLang="ja-JP" sz="2000" b="1" dirty="0">
                <a:solidFill>
                  <a:schemeClr val="tx1"/>
                </a:solidFill>
                <a:latin typeface="Meiryo UI" panose="020B0604030504040204" pitchFamily="50" charset="-128"/>
                <a:ea typeface="Meiryo UI" panose="020B0604030504040204" pitchFamily="50" charset="-128"/>
              </a:rPr>
            </a:br>
            <a:r>
              <a:rPr kumimoji="1" lang="ja-JP" altLang="en-US" sz="2000" b="1" dirty="0">
                <a:solidFill>
                  <a:schemeClr val="tx1"/>
                </a:solidFill>
                <a:latin typeface="Meiryo UI" panose="020B0604030504040204" pitchFamily="50" charset="-128"/>
                <a:ea typeface="Meiryo UI" panose="020B0604030504040204" pitchFamily="50" charset="-128"/>
              </a:rPr>
              <a:t>自治体がビジネスコンテストを開催できる</a:t>
            </a:r>
          </a:p>
          <a:p>
            <a:pPr algn="ctr">
              <a:spcBef>
                <a:spcPts val="600"/>
              </a:spcBef>
            </a:pPr>
            <a:r>
              <a:rPr kumimoji="1" lang="ja-JP" altLang="en-US" sz="4800" b="1" dirty="0">
                <a:solidFill>
                  <a:schemeClr val="tx1"/>
                </a:solidFill>
                <a:latin typeface="Meiryo UI" panose="020B0604030504040204" pitchFamily="50" charset="-128"/>
                <a:ea typeface="Meiryo UI" panose="020B0604030504040204" pitchFamily="50" charset="-128"/>
              </a:rPr>
              <a:t>自治コン</a:t>
            </a:r>
            <a:br>
              <a:rPr kumimoji="1" lang="en-US" altLang="ja-JP" sz="3600" b="1" dirty="0">
                <a:solidFill>
                  <a:schemeClr val="tx1"/>
                </a:solidFill>
                <a:latin typeface="Meiryo UI" panose="020B0604030504040204" pitchFamily="50" charset="-128"/>
                <a:ea typeface="Meiryo UI" panose="020B0604030504040204" pitchFamily="50" charset="-128"/>
              </a:rPr>
            </a:br>
            <a:endParaRPr lang="en-US" altLang="ja-JP" sz="3600" b="1" dirty="0">
              <a:solidFill>
                <a:schemeClr val="tx1"/>
              </a:solidFill>
              <a:latin typeface="Meiryo UI" panose="020B0604030504040204" pitchFamily="50" charset="-128"/>
              <a:ea typeface="Meiryo UI" panose="020B0604030504040204" pitchFamily="50" charset="-128"/>
            </a:endParaRPr>
          </a:p>
          <a:p>
            <a:pPr algn="ctr">
              <a:spcBef>
                <a:spcPts val="600"/>
              </a:spcBef>
            </a:pPr>
            <a:r>
              <a:rPr kumimoji="1" lang="ja-JP" altLang="en-US" sz="1600" b="1" dirty="0">
                <a:solidFill>
                  <a:schemeClr val="tx1"/>
                </a:solidFill>
                <a:latin typeface="Meiryo UI" panose="020B0604030504040204" pitchFamily="50" charset="-128"/>
                <a:ea typeface="Meiryo UI" panose="020B0604030504040204" pitchFamily="50" charset="-128"/>
              </a:rPr>
              <a:t>ビジネスピッチ</a:t>
            </a:r>
            <a:endParaRPr kumimoji="1" lang="en-US" altLang="ja-JP" sz="1600" b="1" dirty="0">
              <a:solidFill>
                <a:schemeClr val="tx1"/>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882505E0-245A-DF94-1C40-7DD9B094DFE9}"/>
              </a:ext>
            </a:extLst>
          </p:cNvPr>
          <p:cNvSpPr/>
          <p:nvPr/>
        </p:nvSpPr>
        <p:spPr>
          <a:xfrm rot="5400000" flipH="1">
            <a:off x="7268335" y="2812265"/>
            <a:ext cx="6338455" cy="1233471"/>
          </a:xfrm>
          <a:prstGeom prst="rect">
            <a:avLst/>
          </a:prstGeom>
          <a:noFill/>
          <a:ln w="25400">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spcBef>
                <a:spcPts val="600"/>
              </a:spcBef>
            </a:pPr>
            <a:r>
              <a:rPr kumimoji="1" lang="ja-JP" altLang="en-US" sz="13800" b="1" dirty="0">
                <a:ln w="31750">
                  <a:noFill/>
                </a:ln>
                <a:solidFill>
                  <a:schemeClr val="bg1"/>
                </a:solidFill>
                <a:effectLst>
                  <a:outerShdw blurRad="50800" dist="152400" dir="2700000" algn="tl" rotWithShape="0">
                    <a:prstClr val="black">
                      <a:alpha val="60000"/>
                    </a:prstClr>
                  </a:outerShdw>
                </a:effectLst>
                <a:latin typeface="Meiryo UI" panose="020B0604030504040204" pitchFamily="50" charset="-128"/>
                <a:ea typeface="Meiryo UI" panose="020B0604030504040204" pitchFamily="50" charset="-128"/>
              </a:rPr>
              <a:t>自治コン</a:t>
            </a:r>
          </a:p>
        </p:txBody>
      </p:sp>
    </p:spTree>
    <p:extLst>
      <p:ext uri="{BB962C8B-B14F-4D97-AF65-F5344CB8AC3E}">
        <p14:creationId xmlns:p14="http://schemas.microsoft.com/office/powerpoint/2010/main" val="3511133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8DB81-FD2E-63F3-1E69-9769E72EFD8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F8CBE65-214F-EE4B-A6ED-6B75237C26F4}"/>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accent3"/>
                </a:solidFill>
                <a:latin typeface="ＭＳ Ｐゴシック" panose="020B0600070205080204" pitchFamily="50" charset="-128"/>
                <a:ea typeface="ＭＳ Ｐゴシック" panose="020B0600070205080204" pitchFamily="50" charset="-128"/>
              </a:rPr>
              <a:t>目次</a:t>
            </a:r>
          </a:p>
        </p:txBody>
      </p:sp>
      <p:sp>
        <p:nvSpPr>
          <p:cNvPr id="9" name="スライド番号プレースホルダー 3">
            <a:extLst>
              <a:ext uri="{FF2B5EF4-FFF2-40B4-BE49-F238E27FC236}">
                <a16:creationId xmlns:a16="http://schemas.microsoft.com/office/drawing/2014/main" id="{B46BBB62-B5F4-CD49-D082-38288F93495C}"/>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2</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39" name="グループ化 38">
            <a:extLst>
              <a:ext uri="{FF2B5EF4-FFF2-40B4-BE49-F238E27FC236}">
                <a16:creationId xmlns:a16="http://schemas.microsoft.com/office/drawing/2014/main" id="{6D50BFFA-FDD8-3B86-549E-7E9B204E733C}"/>
              </a:ext>
            </a:extLst>
          </p:cNvPr>
          <p:cNvGrpSpPr/>
          <p:nvPr/>
        </p:nvGrpSpPr>
        <p:grpSpPr>
          <a:xfrm>
            <a:off x="393463" y="822404"/>
            <a:ext cx="11405074" cy="5594076"/>
            <a:chOff x="393463" y="1074172"/>
            <a:chExt cx="11405074" cy="5594076"/>
          </a:xfrm>
        </p:grpSpPr>
        <p:grpSp>
          <p:nvGrpSpPr>
            <p:cNvPr id="7" name="グループ化 6">
              <a:extLst>
                <a:ext uri="{FF2B5EF4-FFF2-40B4-BE49-F238E27FC236}">
                  <a16:creationId xmlns:a16="http://schemas.microsoft.com/office/drawing/2014/main" id="{5D1D1708-DBE0-2120-0C68-F45EF8840191}"/>
                </a:ext>
              </a:extLst>
            </p:cNvPr>
            <p:cNvGrpSpPr/>
            <p:nvPr/>
          </p:nvGrpSpPr>
          <p:grpSpPr>
            <a:xfrm>
              <a:off x="393463" y="1074172"/>
              <a:ext cx="8611542" cy="510965"/>
              <a:chOff x="180120" y="1510400"/>
              <a:chExt cx="8611542" cy="510965"/>
            </a:xfrm>
          </p:grpSpPr>
          <p:sp>
            <p:nvSpPr>
              <p:cNvPr id="5" name="正方形/長方形 4">
                <a:extLst>
                  <a:ext uri="{FF2B5EF4-FFF2-40B4-BE49-F238E27FC236}">
                    <a16:creationId xmlns:a16="http://schemas.microsoft.com/office/drawing/2014/main" id="{7C28880A-9873-F4B0-FA2F-ED5D9E558CDF}"/>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400" b="1" dirty="0">
                    <a:solidFill>
                      <a:schemeClr val="accent3"/>
                    </a:solidFill>
                    <a:latin typeface="ＭＳ Ｐゴシック" panose="020B0600070205080204" pitchFamily="50" charset="-128"/>
                    <a:ea typeface="ＭＳ Ｐゴシック" panose="020B0600070205080204" pitchFamily="50" charset="-128"/>
                  </a:rPr>
                  <a:t>Section</a:t>
                </a:r>
                <a:r>
                  <a:rPr lang="ja-JP" altLang="en-US" sz="20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3200" b="1" dirty="0">
                    <a:solidFill>
                      <a:schemeClr val="accent3"/>
                    </a:solidFill>
                    <a:latin typeface="ＭＳ Ｐゴシック" panose="020B0600070205080204" pitchFamily="50" charset="-128"/>
                    <a:ea typeface="ＭＳ Ｐゴシック" panose="020B0600070205080204" pitchFamily="50" charset="-128"/>
                  </a:rPr>
                  <a:t>01</a:t>
                </a:r>
                <a:endParaRPr kumimoji="1" lang="ja-JP" altLang="en-US" sz="20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A0EA4286-40CF-FC7C-2CD8-068967E5EA0D}"/>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どのようなサービスなのか？</a:t>
                </a:r>
              </a:p>
            </p:txBody>
          </p:sp>
        </p:grpSp>
        <p:grpSp>
          <p:nvGrpSpPr>
            <p:cNvPr id="10" name="グループ化 9">
              <a:extLst>
                <a:ext uri="{FF2B5EF4-FFF2-40B4-BE49-F238E27FC236}">
                  <a16:creationId xmlns:a16="http://schemas.microsoft.com/office/drawing/2014/main" id="{B96B4470-BCBC-44ED-B316-E860650A22F3}"/>
                </a:ext>
              </a:extLst>
            </p:cNvPr>
            <p:cNvGrpSpPr/>
            <p:nvPr/>
          </p:nvGrpSpPr>
          <p:grpSpPr>
            <a:xfrm>
              <a:off x="393463" y="1800331"/>
              <a:ext cx="8611542" cy="510965"/>
              <a:chOff x="180120" y="1510400"/>
              <a:chExt cx="8611542" cy="510965"/>
            </a:xfrm>
          </p:grpSpPr>
          <p:sp>
            <p:nvSpPr>
              <p:cNvPr id="11" name="正方形/長方形 10">
                <a:extLst>
                  <a:ext uri="{FF2B5EF4-FFF2-40B4-BE49-F238E27FC236}">
                    <a16:creationId xmlns:a16="http://schemas.microsoft.com/office/drawing/2014/main" id="{9FEF5985-C3AC-F7DB-6E40-82E0E34F1354}"/>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400" b="1" dirty="0">
                    <a:solidFill>
                      <a:schemeClr val="accent3"/>
                    </a:solidFill>
                    <a:latin typeface="ＭＳ Ｐゴシック" panose="020B0600070205080204" pitchFamily="50" charset="-128"/>
                    <a:ea typeface="ＭＳ Ｐゴシック" panose="020B0600070205080204" pitchFamily="50" charset="-128"/>
                  </a:rPr>
                  <a:t>Section</a:t>
                </a:r>
                <a:r>
                  <a:rPr lang="ja-JP" altLang="en-US" sz="20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3200" b="1" dirty="0">
                    <a:solidFill>
                      <a:schemeClr val="accent3"/>
                    </a:solidFill>
                    <a:latin typeface="ＭＳ Ｐゴシック" panose="020B0600070205080204" pitchFamily="50" charset="-128"/>
                    <a:ea typeface="ＭＳ Ｐゴシック" panose="020B0600070205080204" pitchFamily="50" charset="-128"/>
                  </a:rPr>
                  <a:t>02</a:t>
                </a:r>
                <a:endParaRPr kumimoji="1" lang="ja-JP" altLang="en-US" sz="20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12" name="正方形/長方形 11">
                <a:extLst>
                  <a:ext uri="{FF2B5EF4-FFF2-40B4-BE49-F238E27FC236}">
                    <a16:creationId xmlns:a16="http://schemas.microsoft.com/office/drawing/2014/main" id="{47F36C89-4959-6547-6395-01B84707B2E9}"/>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サービスにはどのような特徴があるのか？</a:t>
                </a:r>
              </a:p>
            </p:txBody>
          </p:sp>
        </p:grpSp>
        <p:grpSp>
          <p:nvGrpSpPr>
            <p:cNvPr id="14" name="グループ化 13">
              <a:extLst>
                <a:ext uri="{FF2B5EF4-FFF2-40B4-BE49-F238E27FC236}">
                  <a16:creationId xmlns:a16="http://schemas.microsoft.com/office/drawing/2014/main" id="{A72C2842-0795-BECB-065C-EC4691C7693B}"/>
                </a:ext>
              </a:extLst>
            </p:cNvPr>
            <p:cNvGrpSpPr/>
            <p:nvPr/>
          </p:nvGrpSpPr>
          <p:grpSpPr>
            <a:xfrm>
              <a:off x="393463" y="2526490"/>
              <a:ext cx="11405074" cy="510965"/>
              <a:chOff x="180120" y="1510400"/>
              <a:chExt cx="11405074" cy="510965"/>
            </a:xfrm>
          </p:grpSpPr>
          <p:sp>
            <p:nvSpPr>
              <p:cNvPr id="15" name="正方形/長方形 14">
                <a:extLst>
                  <a:ext uri="{FF2B5EF4-FFF2-40B4-BE49-F238E27FC236}">
                    <a16:creationId xmlns:a16="http://schemas.microsoft.com/office/drawing/2014/main" id="{3CCAE51D-76D8-AB06-0C90-9077691423A3}"/>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400" b="1" dirty="0">
                    <a:solidFill>
                      <a:schemeClr val="accent3"/>
                    </a:solidFill>
                    <a:latin typeface="ＭＳ Ｐゴシック" panose="020B0600070205080204" pitchFamily="50" charset="-128"/>
                    <a:ea typeface="ＭＳ Ｐゴシック" panose="020B0600070205080204" pitchFamily="50" charset="-128"/>
                  </a:rPr>
                  <a:t>Section</a:t>
                </a:r>
                <a:r>
                  <a:rPr lang="ja-JP" altLang="en-US" sz="20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3200" b="1" dirty="0">
                    <a:solidFill>
                      <a:schemeClr val="accent3"/>
                    </a:solidFill>
                    <a:latin typeface="ＭＳ Ｐゴシック" panose="020B0600070205080204" pitchFamily="50" charset="-128"/>
                    <a:ea typeface="ＭＳ Ｐゴシック" panose="020B0600070205080204" pitchFamily="50" charset="-128"/>
                  </a:rPr>
                  <a:t>03</a:t>
                </a:r>
                <a:endParaRPr kumimoji="1" lang="ja-JP" altLang="en-US" sz="20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16" name="正方形/長方形 15">
                <a:extLst>
                  <a:ext uri="{FF2B5EF4-FFF2-40B4-BE49-F238E27FC236}">
                    <a16:creationId xmlns:a16="http://schemas.microsoft.com/office/drawing/2014/main" id="{3C9DA833-5BCC-49A2-E533-2A7A6A174265}"/>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誰のどのような課題を解決しているのか？</a:t>
                </a:r>
              </a:p>
            </p:txBody>
          </p:sp>
          <p:sp>
            <p:nvSpPr>
              <p:cNvPr id="17" name="四角形: 角を丸くする 16">
                <a:extLst>
                  <a:ext uri="{FF2B5EF4-FFF2-40B4-BE49-F238E27FC236}">
                    <a16:creationId xmlns:a16="http://schemas.microsoft.com/office/drawing/2014/main" id="{75C8DE74-6F3A-5132-C673-7F08F2771672}"/>
                  </a:ext>
                </a:extLst>
              </p:cNvPr>
              <p:cNvSpPr/>
              <p:nvPr/>
            </p:nvSpPr>
            <p:spPr>
              <a:xfrm>
                <a:off x="8434885" y="1554740"/>
                <a:ext cx="3150309" cy="42228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b="1" dirty="0">
                    <a:solidFill>
                      <a:schemeClr val="bg1"/>
                    </a:solidFill>
                    <a:latin typeface="ＭＳ Ｐゴシック" panose="020B0600070205080204" pitchFamily="50" charset="-128"/>
                    <a:ea typeface="ＭＳ Ｐゴシック" panose="020B0600070205080204" pitchFamily="50" charset="-128"/>
                  </a:rPr>
                  <a:t>該当する審査基準　「社会課題の解決」</a:t>
                </a:r>
              </a:p>
            </p:txBody>
          </p:sp>
        </p:grpSp>
        <p:grpSp>
          <p:nvGrpSpPr>
            <p:cNvPr id="18" name="グループ化 17">
              <a:extLst>
                <a:ext uri="{FF2B5EF4-FFF2-40B4-BE49-F238E27FC236}">
                  <a16:creationId xmlns:a16="http://schemas.microsoft.com/office/drawing/2014/main" id="{0008359D-BFC0-A539-0084-001954AE7EDF}"/>
                </a:ext>
              </a:extLst>
            </p:cNvPr>
            <p:cNvGrpSpPr/>
            <p:nvPr/>
          </p:nvGrpSpPr>
          <p:grpSpPr>
            <a:xfrm>
              <a:off x="393463" y="3252649"/>
              <a:ext cx="11405074" cy="510965"/>
              <a:chOff x="180120" y="1510400"/>
              <a:chExt cx="11405074" cy="510965"/>
            </a:xfrm>
          </p:grpSpPr>
          <p:sp>
            <p:nvSpPr>
              <p:cNvPr id="19" name="正方形/長方形 18">
                <a:extLst>
                  <a:ext uri="{FF2B5EF4-FFF2-40B4-BE49-F238E27FC236}">
                    <a16:creationId xmlns:a16="http://schemas.microsoft.com/office/drawing/2014/main" id="{84FCD493-A7F6-2CF4-769E-906B18EB2EF3}"/>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400" b="1" dirty="0">
                    <a:solidFill>
                      <a:schemeClr val="accent3"/>
                    </a:solidFill>
                    <a:latin typeface="ＭＳ Ｐゴシック" panose="020B0600070205080204" pitchFamily="50" charset="-128"/>
                    <a:ea typeface="ＭＳ Ｐゴシック" panose="020B0600070205080204" pitchFamily="50" charset="-128"/>
                  </a:rPr>
                  <a:t>Section</a:t>
                </a:r>
                <a:r>
                  <a:rPr lang="ja-JP" altLang="en-US" sz="20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3200" b="1" dirty="0">
                    <a:solidFill>
                      <a:schemeClr val="accent3"/>
                    </a:solidFill>
                    <a:latin typeface="ＭＳ Ｐゴシック" panose="020B0600070205080204" pitchFamily="50" charset="-128"/>
                    <a:ea typeface="ＭＳ Ｐゴシック" panose="020B0600070205080204" pitchFamily="50" charset="-128"/>
                  </a:rPr>
                  <a:t>04</a:t>
                </a:r>
                <a:endParaRPr kumimoji="1" lang="ja-JP" altLang="en-US" sz="20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20" name="正方形/長方形 19">
                <a:extLst>
                  <a:ext uri="{FF2B5EF4-FFF2-40B4-BE49-F238E27FC236}">
                    <a16:creationId xmlns:a16="http://schemas.microsoft.com/office/drawing/2014/main" id="{8A7CE4D4-41A8-0E35-53B2-B44BE9D0ABD6}"/>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既存のサービスに置き換わる新しいサービスなのか？</a:t>
                </a:r>
              </a:p>
            </p:txBody>
          </p:sp>
          <p:sp>
            <p:nvSpPr>
              <p:cNvPr id="21" name="四角形: 角を丸くする 20">
                <a:extLst>
                  <a:ext uri="{FF2B5EF4-FFF2-40B4-BE49-F238E27FC236}">
                    <a16:creationId xmlns:a16="http://schemas.microsoft.com/office/drawing/2014/main" id="{EB95C1A4-B263-FDD5-99E0-FCF583AEC100}"/>
                  </a:ext>
                </a:extLst>
              </p:cNvPr>
              <p:cNvSpPr/>
              <p:nvPr/>
            </p:nvSpPr>
            <p:spPr>
              <a:xfrm>
                <a:off x="8434885" y="1554740"/>
                <a:ext cx="3150309" cy="42228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b="1" dirty="0">
                    <a:solidFill>
                      <a:schemeClr val="bg1"/>
                    </a:solidFill>
                    <a:latin typeface="ＭＳ Ｐゴシック" panose="020B0600070205080204" pitchFamily="50" charset="-128"/>
                    <a:ea typeface="ＭＳ Ｐゴシック" panose="020B0600070205080204" pitchFamily="50" charset="-128"/>
                  </a:rPr>
                  <a:t>該当する審査基準　「独創性</a:t>
                </a:r>
                <a:r>
                  <a:rPr lang="ja-JP" altLang="en-US" sz="1400" b="1" dirty="0">
                    <a:solidFill>
                      <a:schemeClr val="bg1"/>
                    </a:solidFill>
                    <a:latin typeface="ＭＳ Ｐゴシック" panose="020B0600070205080204" pitchFamily="50" charset="-128"/>
                    <a:ea typeface="ＭＳ Ｐゴシック" panose="020B0600070205080204" pitchFamily="50" charset="-128"/>
                  </a:rPr>
                  <a:t>　</a:t>
                </a:r>
                <a:r>
                  <a:rPr kumimoji="1" lang="ja-JP" altLang="en-US" sz="1400" b="1" dirty="0">
                    <a:solidFill>
                      <a:schemeClr val="bg1"/>
                    </a:solidFill>
                    <a:latin typeface="ＭＳ Ｐゴシック" panose="020B0600070205080204" pitchFamily="50" charset="-128"/>
                    <a:ea typeface="ＭＳ Ｐゴシック" panose="020B0600070205080204" pitchFamily="50" charset="-128"/>
                  </a:rPr>
                  <a:t>革新性」</a:t>
                </a:r>
              </a:p>
            </p:txBody>
          </p:sp>
        </p:grpSp>
        <p:grpSp>
          <p:nvGrpSpPr>
            <p:cNvPr id="22" name="グループ化 21">
              <a:extLst>
                <a:ext uri="{FF2B5EF4-FFF2-40B4-BE49-F238E27FC236}">
                  <a16:creationId xmlns:a16="http://schemas.microsoft.com/office/drawing/2014/main" id="{DAD9B471-2DF9-BCDA-C423-A81C1B2C4551}"/>
                </a:ext>
              </a:extLst>
            </p:cNvPr>
            <p:cNvGrpSpPr/>
            <p:nvPr/>
          </p:nvGrpSpPr>
          <p:grpSpPr>
            <a:xfrm>
              <a:off x="393463" y="3978808"/>
              <a:ext cx="11405074" cy="510965"/>
              <a:chOff x="180120" y="1510400"/>
              <a:chExt cx="11405074" cy="510965"/>
            </a:xfrm>
          </p:grpSpPr>
          <p:sp>
            <p:nvSpPr>
              <p:cNvPr id="23" name="正方形/長方形 22">
                <a:extLst>
                  <a:ext uri="{FF2B5EF4-FFF2-40B4-BE49-F238E27FC236}">
                    <a16:creationId xmlns:a16="http://schemas.microsoft.com/office/drawing/2014/main" id="{806E57E3-B64F-06F4-552E-5282B9755E73}"/>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400" b="1" dirty="0">
                    <a:solidFill>
                      <a:schemeClr val="accent3"/>
                    </a:solidFill>
                    <a:latin typeface="ＭＳ Ｐゴシック" panose="020B0600070205080204" pitchFamily="50" charset="-128"/>
                    <a:ea typeface="ＭＳ Ｐゴシック" panose="020B0600070205080204" pitchFamily="50" charset="-128"/>
                  </a:rPr>
                  <a:t>Section</a:t>
                </a:r>
                <a:r>
                  <a:rPr lang="ja-JP" altLang="en-US" sz="20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3200" b="1" dirty="0">
                    <a:solidFill>
                      <a:schemeClr val="accent3"/>
                    </a:solidFill>
                    <a:latin typeface="ＭＳ Ｐゴシック" panose="020B0600070205080204" pitchFamily="50" charset="-128"/>
                    <a:ea typeface="ＭＳ Ｐゴシック" panose="020B0600070205080204" pitchFamily="50" charset="-128"/>
                  </a:rPr>
                  <a:t>05</a:t>
                </a:r>
                <a:endParaRPr kumimoji="1" lang="ja-JP" altLang="en-US" sz="20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24" name="正方形/長方形 23">
                <a:extLst>
                  <a:ext uri="{FF2B5EF4-FFF2-40B4-BE49-F238E27FC236}">
                    <a16:creationId xmlns:a16="http://schemas.microsoft.com/office/drawing/2014/main" id="{EAECC206-CE36-6148-DF80-25EB908EFC12}"/>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ビジネスとして成立するのか？</a:t>
                </a:r>
              </a:p>
            </p:txBody>
          </p:sp>
          <p:sp>
            <p:nvSpPr>
              <p:cNvPr id="25" name="四角形: 角を丸くする 24">
                <a:extLst>
                  <a:ext uri="{FF2B5EF4-FFF2-40B4-BE49-F238E27FC236}">
                    <a16:creationId xmlns:a16="http://schemas.microsoft.com/office/drawing/2014/main" id="{67DAC54C-9BC5-7460-CC54-FACAB3CB7803}"/>
                  </a:ext>
                </a:extLst>
              </p:cNvPr>
              <p:cNvSpPr/>
              <p:nvPr/>
            </p:nvSpPr>
            <p:spPr>
              <a:xfrm>
                <a:off x="8434885" y="1554740"/>
                <a:ext cx="3150309" cy="42228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b="1" dirty="0">
                    <a:solidFill>
                      <a:schemeClr val="bg1"/>
                    </a:solidFill>
                    <a:latin typeface="ＭＳ Ｐゴシック" panose="020B0600070205080204" pitchFamily="50" charset="-128"/>
                    <a:ea typeface="ＭＳ Ｐゴシック" panose="020B0600070205080204" pitchFamily="50" charset="-128"/>
                  </a:rPr>
                  <a:t>該当する審査基準　「実現性」</a:t>
                </a:r>
              </a:p>
            </p:txBody>
          </p:sp>
        </p:grpSp>
        <p:grpSp>
          <p:nvGrpSpPr>
            <p:cNvPr id="26" name="グループ化 25">
              <a:extLst>
                <a:ext uri="{FF2B5EF4-FFF2-40B4-BE49-F238E27FC236}">
                  <a16:creationId xmlns:a16="http://schemas.microsoft.com/office/drawing/2014/main" id="{4D0051CE-48DA-15F2-A6C1-80E5CCB6EFA6}"/>
                </a:ext>
              </a:extLst>
            </p:cNvPr>
            <p:cNvGrpSpPr/>
            <p:nvPr/>
          </p:nvGrpSpPr>
          <p:grpSpPr>
            <a:xfrm>
              <a:off x="393463" y="4704967"/>
              <a:ext cx="11405074" cy="510965"/>
              <a:chOff x="180120" y="1510400"/>
              <a:chExt cx="11405074" cy="510965"/>
            </a:xfrm>
          </p:grpSpPr>
          <p:sp>
            <p:nvSpPr>
              <p:cNvPr id="27" name="正方形/長方形 26">
                <a:extLst>
                  <a:ext uri="{FF2B5EF4-FFF2-40B4-BE49-F238E27FC236}">
                    <a16:creationId xmlns:a16="http://schemas.microsoft.com/office/drawing/2014/main" id="{468AAA40-342F-AD0C-AD91-9955F6FB1401}"/>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en-US" altLang="ja-JP" sz="1400" b="1" dirty="0">
                    <a:solidFill>
                      <a:schemeClr val="accent3"/>
                    </a:solidFill>
                    <a:latin typeface="ＭＳ Ｐゴシック" panose="020B0600070205080204" pitchFamily="50" charset="-128"/>
                    <a:ea typeface="ＭＳ Ｐゴシック" panose="020B0600070205080204" pitchFamily="50" charset="-128"/>
                  </a:rPr>
                  <a:t>Section</a:t>
                </a:r>
                <a:r>
                  <a:rPr lang="ja-JP" altLang="en-US" sz="20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3200" b="1" dirty="0">
                    <a:solidFill>
                      <a:schemeClr val="accent3"/>
                    </a:solidFill>
                    <a:latin typeface="ＭＳ Ｐゴシック" panose="020B0600070205080204" pitchFamily="50" charset="-128"/>
                    <a:ea typeface="ＭＳ Ｐゴシック" panose="020B0600070205080204" pitchFamily="50" charset="-128"/>
                  </a:rPr>
                  <a:t>06</a:t>
                </a:r>
                <a:endParaRPr kumimoji="1" lang="ja-JP" altLang="en-US" sz="20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28" name="正方形/長方形 27">
                <a:extLst>
                  <a:ext uri="{FF2B5EF4-FFF2-40B4-BE49-F238E27FC236}">
                    <a16:creationId xmlns:a16="http://schemas.microsoft.com/office/drawing/2014/main" id="{73DFCAAD-B6B5-1EC4-5B1D-36049DD61C8C}"/>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多くの人に使われるサービスになるのか？</a:t>
                </a:r>
              </a:p>
            </p:txBody>
          </p:sp>
          <p:sp>
            <p:nvSpPr>
              <p:cNvPr id="29" name="四角形: 角を丸くする 28">
                <a:extLst>
                  <a:ext uri="{FF2B5EF4-FFF2-40B4-BE49-F238E27FC236}">
                    <a16:creationId xmlns:a16="http://schemas.microsoft.com/office/drawing/2014/main" id="{7DF3D8F5-084F-7933-1650-EA0DB6524CE9}"/>
                  </a:ext>
                </a:extLst>
              </p:cNvPr>
              <p:cNvSpPr/>
              <p:nvPr/>
            </p:nvSpPr>
            <p:spPr>
              <a:xfrm>
                <a:off x="8434885" y="1554740"/>
                <a:ext cx="3150309" cy="42228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b="1" dirty="0">
                    <a:solidFill>
                      <a:schemeClr val="bg1"/>
                    </a:solidFill>
                    <a:latin typeface="ＭＳ Ｐゴシック" panose="020B0600070205080204" pitchFamily="50" charset="-128"/>
                    <a:ea typeface="ＭＳ Ｐゴシック" panose="020B0600070205080204" pitchFamily="50" charset="-128"/>
                  </a:rPr>
                  <a:t>該当する審査基準　「汎用性」</a:t>
                </a:r>
              </a:p>
            </p:txBody>
          </p:sp>
        </p:grpSp>
        <p:grpSp>
          <p:nvGrpSpPr>
            <p:cNvPr id="30" name="グループ化 29">
              <a:extLst>
                <a:ext uri="{FF2B5EF4-FFF2-40B4-BE49-F238E27FC236}">
                  <a16:creationId xmlns:a16="http://schemas.microsoft.com/office/drawing/2014/main" id="{01D217A3-9CC2-2B9E-FD57-9771C296A9DC}"/>
                </a:ext>
              </a:extLst>
            </p:cNvPr>
            <p:cNvGrpSpPr/>
            <p:nvPr/>
          </p:nvGrpSpPr>
          <p:grpSpPr>
            <a:xfrm>
              <a:off x="393463" y="5431126"/>
              <a:ext cx="8611542" cy="510965"/>
              <a:chOff x="180120" y="1510400"/>
              <a:chExt cx="8611542" cy="510965"/>
            </a:xfrm>
          </p:grpSpPr>
          <p:sp>
            <p:nvSpPr>
              <p:cNvPr id="31" name="正方形/長方形 30">
                <a:extLst>
                  <a:ext uri="{FF2B5EF4-FFF2-40B4-BE49-F238E27FC236}">
                    <a16:creationId xmlns:a16="http://schemas.microsoft.com/office/drawing/2014/main" id="{2C9D8899-3E78-D44F-F03D-C746C266E537}"/>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rPr>
                  <a:t>参考</a:t>
                </a:r>
                <a:r>
                  <a:rPr kumimoji="1" lang="ja-JP" altLang="en-US" sz="20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rPr>
                  <a:t>　</a:t>
                </a:r>
                <a:r>
                  <a:rPr lang="en-US" altLang="ja-JP" sz="3200" b="1" dirty="0">
                    <a:solidFill>
                      <a:srgbClr val="196B24"/>
                    </a:solidFill>
                    <a:latin typeface="ＭＳ Ｐゴシック" panose="020B0600070205080204" pitchFamily="50" charset="-128"/>
                    <a:ea typeface="ＭＳ Ｐゴシック" panose="020B0600070205080204" pitchFamily="50" charset="-128"/>
                  </a:rPr>
                  <a:t>A</a:t>
                </a:r>
                <a:endParaRPr kumimoji="1" lang="ja-JP" altLang="en-US" sz="20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32" name="正方形/長方形 31">
                <a:extLst>
                  <a:ext uri="{FF2B5EF4-FFF2-40B4-BE49-F238E27FC236}">
                    <a16:creationId xmlns:a16="http://schemas.microsoft.com/office/drawing/2014/main" id="{72D2A2E6-00D2-89C0-BEAC-66A6717C3124}"/>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200" b="1" dirty="0">
                    <a:solidFill>
                      <a:schemeClr val="tx1"/>
                    </a:solidFill>
                    <a:latin typeface="ＭＳ Ｐゴシック" panose="020B0600070205080204" pitchFamily="50" charset="-128"/>
                    <a:ea typeface="ＭＳ Ｐゴシック" panose="020B0600070205080204" pitchFamily="50" charset="-128"/>
                  </a:rPr>
                  <a:t>補足</a:t>
                </a:r>
                <a:r>
                  <a:rPr lang="en-US" altLang="ja-JP" sz="2200" b="1" dirty="0">
                    <a:solidFill>
                      <a:schemeClr val="tx1"/>
                    </a:solidFill>
                    <a:latin typeface="ＭＳ Ｐゴシック" panose="020B0600070205080204" pitchFamily="50" charset="-128"/>
                    <a:ea typeface="ＭＳ Ｐゴシック" panose="020B0600070205080204" pitchFamily="50" charset="-128"/>
                  </a:rPr>
                  <a:t>Q&amp;A</a:t>
                </a:r>
                <a:endParaRPr kumimoji="1" lang="ja-JP" altLang="en-US" sz="2200" b="1" dirty="0">
                  <a:solidFill>
                    <a:schemeClr val="tx1"/>
                  </a:solidFill>
                  <a:latin typeface="ＭＳ Ｐゴシック" panose="020B0600070205080204" pitchFamily="50" charset="-128"/>
                  <a:ea typeface="ＭＳ Ｐゴシック" panose="020B0600070205080204" pitchFamily="50" charset="-128"/>
                </a:endParaRPr>
              </a:p>
            </p:txBody>
          </p:sp>
        </p:grpSp>
        <p:grpSp>
          <p:nvGrpSpPr>
            <p:cNvPr id="36" name="グループ化 35">
              <a:extLst>
                <a:ext uri="{FF2B5EF4-FFF2-40B4-BE49-F238E27FC236}">
                  <a16:creationId xmlns:a16="http://schemas.microsoft.com/office/drawing/2014/main" id="{D69DB289-FF49-0948-35D6-B12A38891DBE}"/>
                </a:ext>
              </a:extLst>
            </p:cNvPr>
            <p:cNvGrpSpPr/>
            <p:nvPr/>
          </p:nvGrpSpPr>
          <p:grpSpPr>
            <a:xfrm>
              <a:off x="393463" y="6157283"/>
              <a:ext cx="8611542" cy="510965"/>
              <a:chOff x="180120" y="1510400"/>
              <a:chExt cx="8611542" cy="510965"/>
            </a:xfrm>
          </p:grpSpPr>
          <p:sp>
            <p:nvSpPr>
              <p:cNvPr id="37" name="正方形/長方形 36">
                <a:extLst>
                  <a:ext uri="{FF2B5EF4-FFF2-40B4-BE49-F238E27FC236}">
                    <a16:creationId xmlns:a16="http://schemas.microsoft.com/office/drawing/2014/main" id="{ED607111-5366-1880-83E3-709482310541}"/>
                  </a:ext>
                </a:extLst>
              </p:cNvPr>
              <p:cNvSpPr/>
              <p:nvPr/>
            </p:nvSpPr>
            <p:spPr>
              <a:xfrm>
                <a:off x="180120" y="1510400"/>
                <a:ext cx="1371843"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rPr>
                  <a:t>参考</a:t>
                </a:r>
                <a:r>
                  <a:rPr kumimoji="1" lang="ja-JP" altLang="en-US" sz="20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32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rPr>
                  <a:t>B</a:t>
                </a:r>
                <a:endParaRPr kumimoji="1" lang="ja-JP" altLang="en-US" sz="2000" b="1" i="0" u="none" strike="noStrike" kern="1200" cap="none" spc="0" normalizeH="0" baseline="0" noProof="0" dirty="0">
                  <a:ln>
                    <a:noFill/>
                  </a:ln>
                  <a:solidFill>
                    <a:srgbClr val="196B24"/>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38" name="正方形/長方形 37">
                <a:extLst>
                  <a:ext uri="{FF2B5EF4-FFF2-40B4-BE49-F238E27FC236}">
                    <a16:creationId xmlns:a16="http://schemas.microsoft.com/office/drawing/2014/main" id="{5DE7DABD-4E22-E863-BC68-C1C69A0410D1}"/>
                  </a:ext>
                </a:extLst>
              </p:cNvPr>
              <p:cNvSpPr/>
              <p:nvPr/>
            </p:nvSpPr>
            <p:spPr>
              <a:xfrm>
                <a:off x="1606248" y="1510400"/>
                <a:ext cx="7185414" cy="5109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200" b="1" dirty="0">
                    <a:solidFill>
                      <a:schemeClr val="tx1"/>
                    </a:solidFill>
                    <a:latin typeface="ＭＳ Ｐゴシック" panose="020B0600070205080204" pitchFamily="50" charset="-128"/>
                    <a:ea typeface="ＭＳ Ｐゴシック" panose="020B0600070205080204" pitchFamily="50" charset="-128"/>
                  </a:rPr>
                  <a:t>収益計画の詳細</a:t>
                </a:r>
              </a:p>
            </p:txBody>
          </p:sp>
        </p:grpSp>
      </p:grpSp>
    </p:spTree>
    <p:extLst>
      <p:ext uri="{BB962C8B-B14F-4D97-AF65-F5344CB8AC3E}">
        <p14:creationId xmlns:p14="http://schemas.microsoft.com/office/powerpoint/2010/main" val="1319677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4E8B6-355D-DA90-3E76-AE5A11D16088}"/>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F0CBEFA2-E085-7C84-55C1-C316E0918CC2}"/>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sp>
        <p:nvSpPr>
          <p:cNvPr id="3" name="四角形: 角を丸くする 2">
            <a:extLst>
              <a:ext uri="{FF2B5EF4-FFF2-40B4-BE49-F238E27FC236}">
                <a16:creationId xmlns:a16="http://schemas.microsoft.com/office/drawing/2014/main" id="{96B035C7-53D0-0B8C-5BFE-EA71A4C36101}"/>
              </a:ext>
            </a:extLst>
          </p:cNvPr>
          <p:cNvSpPr/>
          <p:nvPr/>
        </p:nvSpPr>
        <p:spPr>
          <a:xfrm>
            <a:off x="257057" y="1628416"/>
            <a:ext cx="11677887"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17732C09-ABDA-5CBC-FFE9-B950481D302C}"/>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01</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どのようなサービスなのか？</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AE87DF58-BDBE-590A-ABCB-7C13940A5E44}"/>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「自治コン」は、自治体がカフェでコーヒーを買うような気軽さでビジネスコンテストを開催し、中小企業と</a:t>
            </a:r>
            <a:br>
              <a:rPr kumimoji="1" lang="en-US" altLang="ja-JP" sz="2000" b="1" dirty="0">
                <a:solidFill>
                  <a:schemeClr val="tx1"/>
                </a:solidFill>
                <a:latin typeface="ＭＳ Ｐゴシック" panose="020B0600070205080204" pitchFamily="50" charset="-128"/>
                <a:ea typeface="ＭＳ Ｐゴシック" panose="020B0600070205080204" pitchFamily="50" charset="-128"/>
              </a:rPr>
            </a:br>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マッチングすることで抱えている課題を最大効率で解決できるようにする官民マッチングサービスです。</a:t>
            </a:r>
          </a:p>
        </p:txBody>
      </p:sp>
      <p:sp>
        <p:nvSpPr>
          <p:cNvPr id="9" name="スライド番号プレースホルダー 3">
            <a:extLst>
              <a:ext uri="{FF2B5EF4-FFF2-40B4-BE49-F238E27FC236}">
                <a16:creationId xmlns:a16="http://schemas.microsoft.com/office/drawing/2014/main" id="{CFE3EA26-45E6-6657-5972-646D8D81013D}"/>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3</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sp>
        <p:nvSpPr>
          <p:cNvPr id="16" name="正方形/長方形 15">
            <a:extLst>
              <a:ext uri="{FF2B5EF4-FFF2-40B4-BE49-F238E27FC236}">
                <a16:creationId xmlns:a16="http://schemas.microsoft.com/office/drawing/2014/main" id="{838C5F72-45FC-D99F-48CB-05AD3022EC37}"/>
              </a:ext>
            </a:extLst>
          </p:cNvPr>
          <p:cNvSpPr/>
          <p:nvPr/>
        </p:nvSpPr>
        <p:spPr>
          <a:xfrm>
            <a:off x="4520846" y="2369290"/>
            <a:ext cx="3150309" cy="9957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300"/>
              </a:spcBef>
            </a:pP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手軽にビジネスコンテストを開催できる</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官民マッチングサービス</a:t>
            </a:r>
            <a:endParaRPr lang="en-US" altLang="ja-JP" sz="1600" b="1" dirty="0">
              <a:solidFill>
                <a:schemeClr val="accent3"/>
              </a:solidFill>
              <a:latin typeface="ＭＳ Ｐゴシック" panose="020B0600070205080204" pitchFamily="50" charset="-128"/>
              <a:ea typeface="ＭＳ Ｐゴシック" panose="020B0600070205080204" pitchFamily="50" charset="-128"/>
            </a:endParaRPr>
          </a:p>
          <a:p>
            <a:pPr algn="ctr">
              <a:spcBef>
                <a:spcPts val="300"/>
              </a:spcBef>
            </a:pPr>
            <a:r>
              <a:rPr kumimoji="1" lang="ja-JP" altLang="en-US" sz="4000" b="1" dirty="0">
                <a:solidFill>
                  <a:schemeClr val="accent3"/>
                </a:solidFill>
                <a:latin typeface="ＭＳ Ｐゴシック" panose="020B0600070205080204" pitchFamily="50" charset="-128"/>
                <a:ea typeface="ＭＳ Ｐゴシック" panose="020B0600070205080204" pitchFamily="50" charset="-128"/>
              </a:rPr>
              <a:t>自治コン</a:t>
            </a:r>
          </a:p>
        </p:txBody>
      </p:sp>
      <p:sp>
        <p:nvSpPr>
          <p:cNvPr id="40" name="正方形/長方形 39">
            <a:extLst>
              <a:ext uri="{FF2B5EF4-FFF2-40B4-BE49-F238E27FC236}">
                <a16:creationId xmlns:a16="http://schemas.microsoft.com/office/drawing/2014/main" id="{679C3289-A110-959C-8467-FF70F366B4E9}"/>
              </a:ext>
            </a:extLst>
          </p:cNvPr>
          <p:cNvSpPr/>
          <p:nvPr/>
        </p:nvSpPr>
        <p:spPr>
          <a:xfrm>
            <a:off x="257858" y="1917382"/>
            <a:ext cx="3465343" cy="5620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3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さまざまな課題を抱える</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日本全国の自治体</a:t>
            </a:r>
          </a:p>
        </p:txBody>
      </p:sp>
      <p:sp>
        <p:nvSpPr>
          <p:cNvPr id="41" name="正方形/長方形 40">
            <a:extLst>
              <a:ext uri="{FF2B5EF4-FFF2-40B4-BE49-F238E27FC236}">
                <a16:creationId xmlns:a16="http://schemas.microsoft.com/office/drawing/2014/main" id="{9ABA1D2D-471D-8EFE-FF8A-D572CF76193A}"/>
              </a:ext>
            </a:extLst>
          </p:cNvPr>
          <p:cNvSpPr/>
          <p:nvPr/>
        </p:nvSpPr>
        <p:spPr>
          <a:xfrm>
            <a:off x="8471494" y="1917382"/>
            <a:ext cx="3465343" cy="5620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3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優れた商品・サービスはあるが</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チャンスに恵まれない中小企業</a:t>
            </a:r>
          </a:p>
        </p:txBody>
      </p:sp>
      <p:cxnSp>
        <p:nvCxnSpPr>
          <p:cNvPr id="42" name="直線矢印コネクタ 41">
            <a:extLst>
              <a:ext uri="{FF2B5EF4-FFF2-40B4-BE49-F238E27FC236}">
                <a16:creationId xmlns:a16="http://schemas.microsoft.com/office/drawing/2014/main" id="{E9480F1F-1E1E-88D4-4DB0-B3177CAC8405}"/>
              </a:ext>
            </a:extLst>
          </p:cNvPr>
          <p:cNvCxnSpPr>
            <a:cxnSpLocks/>
          </p:cNvCxnSpPr>
          <p:nvPr/>
        </p:nvCxnSpPr>
        <p:spPr>
          <a:xfrm>
            <a:off x="2784525" y="3283611"/>
            <a:ext cx="1767662" cy="711176"/>
          </a:xfrm>
          <a:prstGeom prst="straightConnector1">
            <a:avLst/>
          </a:prstGeom>
          <a:ln>
            <a:solidFill>
              <a:schemeClr val="accent3"/>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44" name="直線矢印コネクタ 43">
            <a:extLst>
              <a:ext uri="{FF2B5EF4-FFF2-40B4-BE49-F238E27FC236}">
                <a16:creationId xmlns:a16="http://schemas.microsoft.com/office/drawing/2014/main" id="{DCE9E632-AC63-B147-3B28-09C0FF880680}"/>
              </a:ext>
            </a:extLst>
          </p:cNvPr>
          <p:cNvCxnSpPr>
            <a:cxnSpLocks/>
          </p:cNvCxnSpPr>
          <p:nvPr/>
        </p:nvCxnSpPr>
        <p:spPr>
          <a:xfrm>
            <a:off x="2784235" y="4660730"/>
            <a:ext cx="1771015" cy="0"/>
          </a:xfrm>
          <a:prstGeom prst="straightConnector1">
            <a:avLst/>
          </a:prstGeom>
          <a:ln>
            <a:solidFill>
              <a:schemeClr val="accent3"/>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46" name="四角形: メモ 45">
            <a:extLst>
              <a:ext uri="{FF2B5EF4-FFF2-40B4-BE49-F238E27FC236}">
                <a16:creationId xmlns:a16="http://schemas.microsoft.com/office/drawing/2014/main" id="{487D34BA-AD1D-79D0-CAE5-E43629CCCFA5}"/>
              </a:ext>
            </a:extLst>
          </p:cNvPr>
          <p:cNvSpPr/>
          <p:nvPr/>
        </p:nvSpPr>
        <p:spPr>
          <a:xfrm>
            <a:off x="2991537" y="3232649"/>
            <a:ext cx="1217066" cy="755703"/>
          </a:xfrm>
          <a:prstGeom prst="foldedCorner">
            <a:avLst/>
          </a:prstGeom>
          <a:solidFill>
            <a:schemeClr val="bg1"/>
          </a:solidFill>
          <a:ln w="9525">
            <a:solidFill>
              <a:schemeClr val="accent3"/>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p:txBody>
      </p:sp>
      <p:sp>
        <p:nvSpPr>
          <p:cNvPr id="48" name="四角形: メモ 47">
            <a:extLst>
              <a:ext uri="{FF2B5EF4-FFF2-40B4-BE49-F238E27FC236}">
                <a16:creationId xmlns:a16="http://schemas.microsoft.com/office/drawing/2014/main" id="{FB1D95B1-30F7-F309-6F3E-BA1E23C50EC3}"/>
              </a:ext>
            </a:extLst>
          </p:cNvPr>
          <p:cNvSpPr/>
          <p:nvPr/>
        </p:nvSpPr>
        <p:spPr>
          <a:xfrm>
            <a:off x="2991537" y="4284479"/>
            <a:ext cx="1217066" cy="755703"/>
          </a:xfrm>
          <a:prstGeom prst="foldedCorner">
            <a:avLst/>
          </a:prstGeom>
          <a:solidFill>
            <a:schemeClr val="bg1"/>
          </a:solidFill>
          <a:ln w="9525">
            <a:solidFill>
              <a:schemeClr val="accent3"/>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49" name="正方形/長方形 48">
            <a:extLst>
              <a:ext uri="{FF2B5EF4-FFF2-40B4-BE49-F238E27FC236}">
                <a16:creationId xmlns:a16="http://schemas.microsoft.com/office/drawing/2014/main" id="{F939B806-D8A6-2D55-044B-7A4B25A17F19}"/>
              </a:ext>
            </a:extLst>
          </p:cNvPr>
          <p:cNvSpPr/>
          <p:nvPr/>
        </p:nvSpPr>
        <p:spPr>
          <a:xfrm>
            <a:off x="2991537" y="3230695"/>
            <a:ext cx="1217066" cy="755703"/>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コンテスト</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申請＆開催</a:t>
            </a:r>
          </a:p>
        </p:txBody>
      </p:sp>
      <p:sp>
        <p:nvSpPr>
          <p:cNvPr id="50" name="正方形/長方形 49">
            <a:extLst>
              <a:ext uri="{FF2B5EF4-FFF2-40B4-BE49-F238E27FC236}">
                <a16:creationId xmlns:a16="http://schemas.microsoft.com/office/drawing/2014/main" id="{232FDE62-D64E-7D3E-55BC-28B9EBCE6F27}"/>
              </a:ext>
            </a:extLst>
          </p:cNvPr>
          <p:cNvSpPr/>
          <p:nvPr/>
        </p:nvSpPr>
        <p:spPr>
          <a:xfrm>
            <a:off x="2991537" y="4284479"/>
            <a:ext cx="1217066" cy="755703"/>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コンテスト</a:t>
            </a:r>
            <a:br>
              <a:rPr kumimoji="1" lang="en-US" altLang="ja-JP"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r>
              <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申請＆開催</a:t>
            </a:r>
          </a:p>
        </p:txBody>
      </p:sp>
      <p:cxnSp>
        <p:nvCxnSpPr>
          <p:cNvPr id="56" name="直線矢印コネクタ 55">
            <a:extLst>
              <a:ext uri="{FF2B5EF4-FFF2-40B4-BE49-F238E27FC236}">
                <a16:creationId xmlns:a16="http://schemas.microsoft.com/office/drawing/2014/main" id="{4BBEDB89-5467-AB35-16F2-CB96844530F7}"/>
              </a:ext>
            </a:extLst>
          </p:cNvPr>
          <p:cNvCxnSpPr>
            <a:cxnSpLocks/>
          </p:cNvCxnSpPr>
          <p:nvPr/>
        </p:nvCxnSpPr>
        <p:spPr>
          <a:xfrm flipH="1">
            <a:off x="7606077" y="3283611"/>
            <a:ext cx="1767662" cy="711176"/>
          </a:xfrm>
          <a:prstGeom prst="straightConnector1">
            <a:avLst/>
          </a:prstGeom>
          <a:ln>
            <a:solidFill>
              <a:schemeClr val="accent3"/>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57" name="直線矢印コネクタ 56">
            <a:extLst>
              <a:ext uri="{FF2B5EF4-FFF2-40B4-BE49-F238E27FC236}">
                <a16:creationId xmlns:a16="http://schemas.microsoft.com/office/drawing/2014/main" id="{BD1A7615-F1CB-84BF-0F5F-6DF6D3D1D31D}"/>
              </a:ext>
            </a:extLst>
          </p:cNvPr>
          <p:cNvCxnSpPr>
            <a:cxnSpLocks/>
          </p:cNvCxnSpPr>
          <p:nvPr/>
        </p:nvCxnSpPr>
        <p:spPr>
          <a:xfrm flipH="1">
            <a:off x="7603015" y="4660730"/>
            <a:ext cx="1771015" cy="0"/>
          </a:xfrm>
          <a:prstGeom prst="straightConnector1">
            <a:avLst/>
          </a:prstGeom>
          <a:ln>
            <a:solidFill>
              <a:schemeClr val="accent3"/>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59" name="四角形: メモ 58">
            <a:extLst>
              <a:ext uri="{FF2B5EF4-FFF2-40B4-BE49-F238E27FC236}">
                <a16:creationId xmlns:a16="http://schemas.microsoft.com/office/drawing/2014/main" id="{8FD2310E-9F5B-9FCA-37B2-6FC85EA2112E}"/>
              </a:ext>
            </a:extLst>
          </p:cNvPr>
          <p:cNvSpPr/>
          <p:nvPr/>
        </p:nvSpPr>
        <p:spPr>
          <a:xfrm>
            <a:off x="7949661" y="3232649"/>
            <a:ext cx="1217066" cy="755703"/>
          </a:xfrm>
          <a:prstGeom prst="foldedCorner">
            <a:avLst/>
          </a:prstGeom>
          <a:solidFill>
            <a:schemeClr val="bg1"/>
          </a:solidFill>
          <a:ln w="9525">
            <a:solidFill>
              <a:schemeClr val="accent3"/>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p:txBody>
      </p:sp>
      <p:sp>
        <p:nvSpPr>
          <p:cNvPr id="60" name="四角形: メモ 59">
            <a:extLst>
              <a:ext uri="{FF2B5EF4-FFF2-40B4-BE49-F238E27FC236}">
                <a16:creationId xmlns:a16="http://schemas.microsoft.com/office/drawing/2014/main" id="{3384766D-E308-C4AC-D9CD-A14CD552DE4F}"/>
              </a:ext>
            </a:extLst>
          </p:cNvPr>
          <p:cNvSpPr/>
          <p:nvPr/>
        </p:nvSpPr>
        <p:spPr>
          <a:xfrm>
            <a:off x="7949661" y="4284479"/>
            <a:ext cx="1217066" cy="755703"/>
          </a:xfrm>
          <a:prstGeom prst="foldedCorner">
            <a:avLst/>
          </a:prstGeom>
          <a:solidFill>
            <a:schemeClr val="bg1"/>
          </a:solidFill>
          <a:ln w="9525">
            <a:solidFill>
              <a:schemeClr val="accent3"/>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1" name="正方形/長方形 60">
            <a:extLst>
              <a:ext uri="{FF2B5EF4-FFF2-40B4-BE49-F238E27FC236}">
                <a16:creationId xmlns:a16="http://schemas.microsoft.com/office/drawing/2014/main" id="{D938140E-2262-6F46-E6DC-7435866C4019}"/>
              </a:ext>
            </a:extLst>
          </p:cNvPr>
          <p:cNvSpPr/>
          <p:nvPr/>
        </p:nvSpPr>
        <p:spPr>
          <a:xfrm>
            <a:off x="7949661" y="3230695"/>
            <a:ext cx="1217066" cy="755703"/>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コンテスト</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参加</a:t>
            </a:r>
          </a:p>
        </p:txBody>
      </p:sp>
      <p:sp>
        <p:nvSpPr>
          <p:cNvPr id="62" name="正方形/長方形 61">
            <a:extLst>
              <a:ext uri="{FF2B5EF4-FFF2-40B4-BE49-F238E27FC236}">
                <a16:creationId xmlns:a16="http://schemas.microsoft.com/office/drawing/2014/main" id="{72CC995E-258C-6C41-362B-638D6AB2FAB9}"/>
              </a:ext>
            </a:extLst>
          </p:cNvPr>
          <p:cNvSpPr/>
          <p:nvPr/>
        </p:nvSpPr>
        <p:spPr>
          <a:xfrm>
            <a:off x="7949661" y="4284479"/>
            <a:ext cx="1217066" cy="755703"/>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コンテスト</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参加</a:t>
            </a:r>
          </a:p>
        </p:txBody>
      </p:sp>
      <p:grpSp>
        <p:nvGrpSpPr>
          <p:cNvPr id="103" name="グループ化 102">
            <a:extLst>
              <a:ext uri="{FF2B5EF4-FFF2-40B4-BE49-F238E27FC236}">
                <a16:creationId xmlns:a16="http://schemas.microsoft.com/office/drawing/2014/main" id="{F9760A29-64FC-FB57-910C-85BD6E08DAB8}"/>
              </a:ext>
            </a:extLst>
          </p:cNvPr>
          <p:cNvGrpSpPr/>
          <p:nvPr/>
        </p:nvGrpSpPr>
        <p:grpSpPr>
          <a:xfrm>
            <a:off x="1869679" y="5807554"/>
            <a:ext cx="8453934" cy="645624"/>
            <a:chOff x="1869679" y="5766458"/>
            <a:chExt cx="8453934" cy="645624"/>
          </a:xfrm>
        </p:grpSpPr>
        <p:cxnSp>
          <p:nvCxnSpPr>
            <p:cNvPr id="69" name="コネクタ: カギ線 68">
              <a:extLst>
                <a:ext uri="{FF2B5EF4-FFF2-40B4-BE49-F238E27FC236}">
                  <a16:creationId xmlns:a16="http://schemas.microsoft.com/office/drawing/2014/main" id="{40FCDC3F-5E53-15D1-6E6D-FEBFAA5668BB}"/>
                </a:ext>
              </a:extLst>
            </p:cNvPr>
            <p:cNvCxnSpPr>
              <a:cxnSpLocks/>
            </p:cNvCxnSpPr>
            <p:nvPr/>
          </p:nvCxnSpPr>
          <p:spPr>
            <a:xfrm rot="16200000" flipH="1">
              <a:off x="8479250" y="3934795"/>
              <a:ext cx="12700" cy="3676026"/>
            </a:xfrm>
            <a:prstGeom prst="bentConnector3">
              <a:avLst>
                <a:gd name="adj1" fmla="val 3034291"/>
              </a:avLst>
            </a:prstGeom>
            <a:ln>
              <a:solidFill>
                <a:schemeClr val="accent3"/>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87" name="正方形/長方形 86">
              <a:extLst>
                <a:ext uri="{FF2B5EF4-FFF2-40B4-BE49-F238E27FC236}">
                  <a16:creationId xmlns:a16="http://schemas.microsoft.com/office/drawing/2014/main" id="{E060200C-1CAE-EB8B-F5BE-91B1FBC63746}"/>
                </a:ext>
              </a:extLst>
            </p:cNvPr>
            <p:cNvSpPr/>
            <p:nvPr/>
          </p:nvSpPr>
          <p:spPr>
            <a:xfrm>
              <a:off x="7299741" y="5895926"/>
              <a:ext cx="2371719" cy="516156"/>
            </a:xfrm>
            <a:prstGeom prst="rect">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自治体との共創による</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事業の拡大</a:t>
              </a:r>
            </a:p>
          </p:txBody>
        </p:sp>
        <p:cxnSp>
          <p:nvCxnSpPr>
            <p:cNvPr id="90" name="コネクタ: カギ線 89">
              <a:extLst>
                <a:ext uri="{FF2B5EF4-FFF2-40B4-BE49-F238E27FC236}">
                  <a16:creationId xmlns:a16="http://schemas.microsoft.com/office/drawing/2014/main" id="{A9494BF6-9D70-A46E-8896-E46E630514F4}"/>
                </a:ext>
              </a:extLst>
            </p:cNvPr>
            <p:cNvCxnSpPr>
              <a:cxnSpLocks/>
            </p:cNvCxnSpPr>
            <p:nvPr/>
          </p:nvCxnSpPr>
          <p:spPr>
            <a:xfrm rot="5400000">
              <a:off x="3701342" y="3934795"/>
              <a:ext cx="12700" cy="3676026"/>
            </a:xfrm>
            <a:prstGeom prst="bentConnector3">
              <a:avLst>
                <a:gd name="adj1" fmla="val 3034291"/>
              </a:avLst>
            </a:prstGeom>
            <a:ln>
              <a:solidFill>
                <a:schemeClr val="accent3"/>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91" name="正方形/長方形 90">
              <a:extLst>
                <a:ext uri="{FF2B5EF4-FFF2-40B4-BE49-F238E27FC236}">
                  <a16:creationId xmlns:a16="http://schemas.microsoft.com/office/drawing/2014/main" id="{091EB0B4-8B0C-F7B5-88F0-D10427631256}"/>
                </a:ext>
              </a:extLst>
            </p:cNvPr>
            <p:cNvSpPr/>
            <p:nvPr/>
          </p:nvSpPr>
          <p:spPr>
            <a:xfrm flipH="1">
              <a:off x="2521833" y="5895926"/>
              <a:ext cx="2371719" cy="516156"/>
            </a:xfrm>
            <a:prstGeom prst="rect">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ja-JP" altLang="en-US" sz="1600" dirty="0">
                  <a:solidFill>
                    <a:schemeClr val="tx1"/>
                  </a:solidFill>
                  <a:latin typeface="ＭＳ Ｐゴシック" panose="020B0600070205080204" pitchFamily="50" charset="-128"/>
                  <a:ea typeface="ＭＳ Ｐゴシック" panose="020B0600070205080204" pitchFamily="50" charset="-128"/>
                </a:rPr>
                <a:t>中小企業との共創による</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ja-JP" altLang="en-US" sz="1600" dirty="0">
                  <a:solidFill>
                    <a:schemeClr val="tx1"/>
                  </a:solidFill>
                  <a:latin typeface="ＭＳ Ｐゴシック" panose="020B0600070205080204" pitchFamily="50" charset="-128"/>
                  <a:ea typeface="ＭＳ Ｐゴシック" panose="020B0600070205080204" pitchFamily="50" charset="-128"/>
                </a:rPr>
                <a:t>最大効率での課題解決</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grpSp>
      <p:sp>
        <p:nvSpPr>
          <p:cNvPr id="100" name="四角形: 角を丸くする 99">
            <a:extLst>
              <a:ext uri="{FF2B5EF4-FFF2-40B4-BE49-F238E27FC236}">
                <a16:creationId xmlns:a16="http://schemas.microsoft.com/office/drawing/2014/main" id="{5446416C-A2C9-D864-01CA-BA5ADF3FBC5A}"/>
              </a:ext>
            </a:extLst>
          </p:cNvPr>
          <p:cNvSpPr/>
          <p:nvPr/>
        </p:nvSpPr>
        <p:spPr>
          <a:xfrm>
            <a:off x="4418045" y="1852688"/>
            <a:ext cx="3355911" cy="346061"/>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ja-JP" altLang="en-US" sz="1600" dirty="0">
                <a:solidFill>
                  <a:schemeClr val="bg1"/>
                </a:solidFill>
                <a:latin typeface="ＭＳ Ｐゴシック" panose="020B0600070205080204" pitchFamily="50" charset="-128"/>
                <a:ea typeface="ＭＳ Ｐゴシック" panose="020B0600070205080204" pitchFamily="50" charset="-128"/>
              </a:rPr>
              <a:t>わずか</a:t>
            </a:r>
            <a:r>
              <a:rPr lang="en-US" altLang="ja-JP" sz="1600" dirty="0">
                <a:solidFill>
                  <a:schemeClr val="bg1"/>
                </a:solidFill>
                <a:latin typeface="ＭＳ Ｐゴシック" panose="020B0600070205080204" pitchFamily="50" charset="-128"/>
                <a:ea typeface="ＭＳ Ｐゴシック" panose="020B0600070205080204" pitchFamily="50" charset="-128"/>
              </a:rPr>
              <a:t>10</a:t>
            </a:r>
            <a:r>
              <a:rPr lang="ja-JP" altLang="en-US" sz="1600" dirty="0">
                <a:solidFill>
                  <a:schemeClr val="bg1"/>
                </a:solidFill>
                <a:latin typeface="ＭＳ Ｐゴシック" panose="020B0600070205080204" pitchFamily="50" charset="-128"/>
                <a:ea typeface="ＭＳ Ｐゴシック" panose="020B0600070205080204" pitchFamily="50" charset="-128"/>
              </a:rPr>
              <a:t>分で開催申請可能</a:t>
            </a: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pic>
        <p:nvPicPr>
          <p:cNvPr id="8" name="図 7" descr="コンピューターの画面&#10;&#10;AI 生成コンテンツは誤りを含む可能性があります。">
            <a:extLst>
              <a:ext uri="{FF2B5EF4-FFF2-40B4-BE49-F238E27FC236}">
                <a16:creationId xmlns:a16="http://schemas.microsoft.com/office/drawing/2014/main" id="{487077D6-E65C-106F-10F0-94195D4C7B6C}"/>
              </a:ext>
            </a:extLst>
          </p:cNvPr>
          <p:cNvPicPr>
            <a:picLocks noChangeAspect="1"/>
          </p:cNvPicPr>
          <p:nvPr/>
        </p:nvPicPr>
        <p:blipFill>
          <a:blip r:embed="rId2"/>
          <a:stretch>
            <a:fillRect/>
          </a:stretch>
        </p:blipFill>
        <p:spPr>
          <a:xfrm>
            <a:off x="4741556" y="3666630"/>
            <a:ext cx="2708888" cy="1805925"/>
          </a:xfrm>
          <a:prstGeom prst="roundRect">
            <a:avLst>
              <a:gd name="adj" fmla="val 8915"/>
            </a:avLst>
          </a:prstGeom>
        </p:spPr>
      </p:pic>
      <p:pic>
        <p:nvPicPr>
          <p:cNvPr id="12" name="図 11">
            <a:extLst>
              <a:ext uri="{FF2B5EF4-FFF2-40B4-BE49-F238E27FC236}">
                <a16:creationId xmlns:a16="http://schemas.microsoft.com/office/drawing/2014/main" id="{75CA815E-C991-62B2-DE1A-63DB9AD8BA39}"/>
              </a:ext>
            </a:extLst>
          </p:cNvPr>
          <p:cNvPicPr>
            <a:picLocks noChangeAspect="1"/>
          </p:cNvPicPr>
          <p:nvPr/>
        </p:nvPicPr>
        <p:blipFill>
          <a:blip r:embed="rId3">
            <a:duotone>
              <a:schemeClr val="accent3">
                <a:shade val="45000"/>
                <a:satMod val="135000"/>
              </a:schemeClr>
              <a:prstClr val="white"/>
            </a:duotone>
          </a:blip>
          <a:stretch>
            <a:fillRect/>
          </a:stretch>
        </p:blipFill>
        <p:spPr>
          <a:xfrm>
            <a:off x="1477861" y="2768412"/>
            <a:ext cx="1019397" cy="1019397"/>
          </a:xfrm>
          <a:prstGeom prst="rect">
            <a:avLst/>
          </a:prstGeom>
        </p:spPr>
      </p:pic>
      <p:pic>
        <p:nvPicPr>
          <p:cNvPr id="13" name="図 12">
            <a:extLst>
              <a:ext uri="{FF2B5EF4-FFF2-40B4-BE49-F238E27FC236}">
                <a16:creationId xmlns:a16="http://schemas.microsoft.com/office/drawing/2014/main" id="{E668D83B-2306-7812-639F-0F9530BC634C}"/>
              </a:ext>
            </a:extLst>
          </p:cNvPr>
          <p:cNvPicPr>
            <a:picLocks noChangeAspect="1"/>
          </p:cNvPicPr>
          <p:nvPr/>
        </p:nvPicPr>
        <p:blipFill>
          <a:blip r:embed="rId3">
            <a:duotone>
              <a:schemeClr val="accent3">
                <a:shade val="45000"/>
                <a:satMod val="135000"/>
              </a:schemeClr>
              <a:prstClr val="white"/>
            </a:duotone>
          </a:blip>
          <a:stretch>
            <a:fillRect/>
          </a:stretch>
        </p:blipFill>
        <p:spPr>
          <a:xfrm>
            <a:off x="1477861" y="4147124"/>
            <a:ext cx="1019397" cy="1019397"/>
          </a:xfrm>
          <a:prstGeom prst="rect">
            <a:avLst/>
          </a:prstGeom>
        </p:spPr>
      </p:pic>
      <p:pic>
        <p:nvPicPr>
          <p:cNvPr id="15" name="図 14">
            <a:extLst>
              <a:ext uri="{FF2B5EF4-FFF2-40B4-BE49-F238E27FC236}">
                <a16:creationId xmlns:a16="http://schemas.microsoft.com/office/drawing/2014/main" id="{1BFBB14D-88D8-2FF4-555F-804203415E3C}"/>
              </a:ext>
            </a:extLst>
          </p:cNvPr>
          <p:cNvPicPr>
            <a:picLocks noChangeAspect="1"/>
          </p:cNvPicPr>
          <p:nvPr/>
        </p:nvPicPr>
        <p:blipFill>
          <a:blip r:embed="rId4">
            <a:duotone>
              <a:schemeClr val="accent3">
                <a:shade val="45000"/>
                <a:satMod val="135000"/>
              </a:schemeClr>
              <a:prstClr val="white"/>
            </a:duotone>
          </a:blip>
          <a:stretch>
            <a:fillRect/>
          </a:stretch>
        </p:blipFill>
        <p:spPr>
          <a:xfrm>
            <a:off x="9694466" y="2776803"/>
            <a:ext cx="1019397" cy="1019397"/>
          </a:xfrm>
          <a:prstGeom prst="rect">
            <a:avLst/>
          </a:prstGeom>
        </p:spPr>
      </p:pic>
      <p:pic>
        <p:nvPicPr>
          <p:cNvPr id="17" name="図 16">
            <a:extLst>
              <a:ext uri="{FF2B5EF4-FFF2-40B4-BE49-F238E27FC236}">
                <a16:creationId xmlns:a16="http://schemas.microsoft.com/office/drawing/2014/main" id="{7E43DBA9-11CE-3AD7-0266-87EF1B611A4D}"/>
              </a:ext>
            </a:extLst>
          </p:cNvPr>
          <p:cNvPicPr>
            <a:picLocks noChangeAspect="1"/>
          </p:cNvPicPr>
          <p:nvPr/>
        </p:nvPicPr>
        <p:blipFill>
          <a:blip r:embed="rId4">
            <a:duotone>
              <a:schemeClr val="accent3">
                <a:shade val="45000"/>
                <a:satMod val="135000"/>
              </a:schemeClr>
              <a:prstClr val="white"/>
            </a:duotone>
          </a:blip>
          <a:stretch>
            <a:fillRect/>
          </a:stretch>
        </p:blipFill>
        <p:spPr>
          <a:xfrm>
            <a:off x="9694466" y="4154646"/>
            <a:ext cx="1019397" cy="1019397"/>
          </a:xfrm>
          <a:prstGeom prst="rect">
            <a:avLst/>
          </a:prstGeom>
        </p:spPr>
      </p:pic>
    </p:spTree>
    <p:extLst>
      <p:ext uri="{BB962C8B-B14F-4D97-AF65-F5344CB8AC3E}">
        <p14:creationId xmlns:p14="http://schemas.microsoft.com/office/powerpoint/2010/main" val="72172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020A-C739-5F9C-1A41-8391DE11FB79}"/>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6DC8D89D-6C73-8217-8F5E-D55D777F7CE1}"/>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67A73955-7D10-890E-FA62-A91F4636AEDD}"/>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02</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サービスにはどのような特徴があるのか？</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42A36643-E91D-F45F-2346-604A627770E3}"/>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000" b="1" dirty="0">
                <a:solidFill>
                  <a:schemeClr val="tx1"/>
                </a:solidFill>
                <a:latin typeface="ＭＳ Ｐゴシック" panose="020B0600070205080204" pitchFamily="50" charset="-128"/>
                <a:ea typeface="ＭＳ Ｐゴシック" panose="020B0600070205080204" pitchFamily="50" charset="-128"/>
              </a:rPr>
              <a:t>「自治コン」の大きな魅力は、①ビジネスコンテストをとことん手軽に開催できること、②自治体の課題・解決策を集約することによりコンテストを開催せずとも好事例を横展開できることです。</a:t>
            </a:r>
            <a:endParaRPr kumimoji="1" lang="ja-JP" altLang="en-US" sz="2000" b="1" dirty="0">
              <a:solidFill>
                <a:schemeClr val="tx1"/>
              </a:solidFill>
              <a:latin typeface="ＭＳ Ｐゴシック" panose="020B0600070205080204" pitchFamily="50" charset="-128"/>
              <a:ea typeface="ＭＳ Ｐゴシック" panose="020B0600070205080204" pitchFamily="50" charset="-128"/>
            </a:endParaRPr>
          </a:p>
        </p:txBody>
      </p:sp>
      <p:sp>
        <p:nvSpPr>
          <p:cNvPr id="9" name="スライド番号プレースホルダー 3">
            <a:extLst>
              <a:ext uri="{FF2B5EF4-FFF2-40B4-BE49-F238E27FC236}">
                <a16:creationId xmlns:a16="http://schemas.microsoft.com/office/drawing/2014/main" id="{08787269-5D23-6C0B-9E11-65D279E2EB36}"/>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4</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sp>
        <p:nvSpPr>
          <p:cNvPr id="10" name="四角形: 角を丸くする 9">
            <a:extLst>
              <a:ext uri="{FF2B5EF4-FFF2-40B4-BE49-F238E27FC236}">
                <a16:creationId xmlns:a16="http://schemas.microsoft.com/office/drawing/2014/main" id="{4E7E2F18-9BE7-9B5C-9DBF-B36657958549}"/>
              </a:ext>
            </a:extLst>
          </p:cNvPr>
          <p:cNvSpPr/>
          <p:nvPr/>
        </p:nvSpPr>
        <p:spPr>
          <a:xfrm>
            <a:off x="257057" y="1628416"/>
            <a:ext cx="11677887"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4" name="グループ化 13">
            <a:extLst>
              <a:ext uri="{FF2B5EF4-FFF2-40B4-BE49-F238E27FC236}">
                <a16:creationId xmlns:a16="http://schemas.microsoft.com/office/drawing/2014/main" id="{2045C7FE-A270-1983-A922-2470AD1512C0}"/>
              </a:ext>
            </a:extLst>
          </p:cNvPr>
          <p:cNvGrpSpPr/>
          <p:nvPr/>
        </p:nvGrpSpPr>
        <p:grpSpPr>
          <a:xfrm>
            <a:off x="416474" y="1772652"/>
            <a:ext cx="5443999" cy="643824"/>
            <a:chOff x="416474" y="1772652"/>
            <a:chExt cx="5443999" cy="643824"/>
          </a:xfrm>
        </p:grpSpPr>
        <p:sp>
          <p:nvSpPr>
            <p:cNvPr id="11" name="四角形: 角を丸くする 10">
              <a:extLst>
                <a:ext uri="{FF2B5EF4-FFF2-40B4-BE49-F238E27FC236}">
                  <a16:creationId xmlns:a16="http://schemas.microsoft.com/office/drawing/2014/main" id="{ED76B57F-32B4-2EE8-DA00-77C2D9169F03}"/>
                </a:ext>
              </a:extLst>
            </p:cNvPr>
            <p:cNvSpPr/>
            <p:nvPr/>
          </p:nvSpPr>
          <p:spPr>
            <a:xfrm>
              <a:off x="524917" y="1861808"/>
              <a:ext cx="5335556" cy="554668"/>
            </a:xfrm>
            <a:prstGeom prst="roundRect">
              <a:avLst>
                <a:gd name="adj" fmla="val 2515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ja-JP" altLang="en-US" sz="1600" dirty="0">
                  <a:solidFill>
                    <a:schemeClr val="bg1"/>
                  </a:solidFill>
                  <a:latin typeface="ＭＳ Ｐゴシック" panose="020B0600070205080204" pitchFamily="50" charset="-128"/>
                  <a:ea typeface="ＭＳ Ｐゴシック" panose="020B0600070205080204" pitchFamily="50" charset="-128"/>
                </a:rPr>
                <a:t>自治体が抱える課題をテーマにして、</a:t>
              </a:r>
              <a:br>
                <a:rPr lang="en-US" altLang="ja-JP" sz="1600" dirty="0">
                  <a:solidFill>
                    <a:schemeClr val="bg1"/>
                  </a:solidFill>
                  <a:latin typeface="ＭＳ Ｐゴシック" panose="020B0600070205080204" pitchFamily="50" charset="-128"/>
                  <a:ea typeface="ＭＳ Ｐゴシック" panose="020B0600070205080204" pitchFamily="50" charset="-128"/>
                </a:rPr>
              </a:br>
              <a:r>
                <a:rPr lang="ja-JP" altLang="en-US" sz="1600" dirty="0">
                  <a:solidFill>
                    <a:schemeClr val="bg1"/>
                  </a:solidFill>
                  <a:latin typeface="ＭＳ Ｐゴシック" panose="020B0600070205080204" pitchFamily="50" charset="-128"/>
                  <a:ea typeface="ＭＳ Ｐゴシック" panose="020B0600070205080204" pitchFamily="50" charset="-128"/>
                </a:rPr>
                <a:t>ビジネスコンテストをとことん手軽に開催できる</a:t>
              </a: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13" name="楕円 12">
              <a:extLst>
                <a:ext uri="{FF2B5EF4-FFF2-40B4-BE49-F238E27FC236}">
                  <a16:creationId xmlns:a16="http://schemas.microsoft.com/office/drawing/2014/main" id="{5631B516-C69E-6CCE-ADC8-00E20EA1AA5D}"/>
                </a:ext>
              </a:extLst>
            </p:cNvPr>
            <p:cNvSpPr/>
            <p:nvPr/>
          </p:nvSpPr>
          <p:spPr>
            <a:xfrm>
              <a:off x="416474" y="1772652"/>
              <a:ext cx="324000" cy="324000"/>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600" dirty="0">
                  <a:solidFill>
                    <a:schemeClr val="bg1"/>
                  </a:solidFill>
                  <a:latin typeface="ＭＳ Ｐゴシック" panose="020B0600070205080204" pitchFamily="50" charset="-128"/>
                  <a:ea typeface="ＭＳ Ｐゴシック" panose="020B0600070205080204" pitchFamily="50" charset="-128"/>
                </a:rPr>
                <a:t>1</a:t>
              </a: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15" name="グループ化 14">
            <a:extLst>
              <a:ext uri="{FF2B5EF4-FFF2-40B4-BE49-F238E27FC236}">
                <a16:creationId xmlns:a16="http://schemas.microsoft.com/office/drawing/2014/main" id="{86FFD43E-BF7E-FBB8-F58F-A96D770593C3}"/>
              </a:ext>
            </a:extLst>
          </p:cNvPr>
          <p:cNvGrpSpPr/>
          <p:nvPr/>
        </p:nvGrpSpPr>
        <p:grpSpPr>
          <a:xfrm>
            <a:off x="6223085" y="1772652"/>
            <a:ext cx="5443999" cy="643824"/>
            <a:chOff x="416474" y="1772652"/>
            <a:chExt cx="5443999" cy="643824"/>
          </a:xfrm>
        </p:grpSpPr>
        <p:sp>
          <p:nvSpPr>
            <p:cNvPr id="16" name="四角形: 角を丸くする 15">
              <a:extLst>
                <a:ext uri="{FF2B5EF4-FFF2-40B4-BE49-F238E27FC236}">
                  <a16:creationId xmlns:a16="http://schemas.microsoft.com/office/drawing/2014/main" id="{A93DD323-F94C-E76C-8470-E725DAFD0479}"/>
                </a:ext>
              </a:extLst>
            </p:cNvPr>
            <p:cNvSpPr/>
            <p:nvPr/>
          </p:nvSpPr>
          <p:spPr>
            <a:xfrm>
              <a:off x="524917" y="1861808"/>
              <a:ext cx="5335556" cy="554668"/>
            </a:xfrm>
            <a:prstGeom prst="roundRect">
              <a:avLst>
                <a:gd name="adj" fmla="val 2515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ja-JP" altLang="en-US" sz="1600" dirty="0">
                  <a:solidFill>
                    <a:schemeClr val="bg1"/>
                  </a:solidFill>
                  <a:latin typeface="ＭＳ Ｐゴシック" panose="020B0600070205080204" pitchFamily="50" charset="-128"/>
                  <a:ea typeface="ＭＳ Ｐゴシック" panose="020B0600070205080204" pitchFamily="50" charset="-128"/>
                </a:rPr>
                <a:t>自治体の課題・解決策を集約することで、</a:t>
              </a:r>
              <a:br>
                <a:rPr lang="ja-JP" altLang="en-US" sz="1600" dirty="0">
                  <a:solidFill>
                    <a:schemeClr val="bg1"/>
                  </a:solidFill>
                  <a:latin typeface="ＭＳ Ｐゴシック" panose="020B0600070205080204" pitchFamily="50" charset="-128"/>
                  <a:ea typeface="ＭＳ Ｐゴシック" panose="020B0600070205080204" pitchFamily="50" charset="-128"/>
                </a:rPr>
              </a:br>
              <a:r>
                <a:rPr lang="ja-JP" altLang="en-US" sz="1600" dirty="0">
                  <a:solidFill>
                    <a:schemeClr val="bg1"/>
                  </a:solidFill>
                  <a:latin typeface="ＭＳ Ｐゴシック" panose="020B0600070205080204" pitchFamily="50" charset="-128"/>
                  <a:ea typeface="ＭＳ Ｐゴシック" panose="020B0600070205080204" pitchFamily="50" charset="-128"/>
                </a:rPr>
                <a:t>コンテストを開催せずとも成功事例を横展開できる</a:t>
              </a:r>
            </a:p>
          </p:txBody>
        </p:sp>
        <p:sp>
          <p:nvSpPr>
            <p:cNvPr id="17" name="楕円 16">
              <a:extLst>
                <a:ext uri="{FF2B5EF4-FFF2-40B4-BE49-F238E27FC236}">
                  <a16:creationId xmlns:a16="http://schemas.microsoft.com/office/drawing/2014/main" id="{DBD70A73-BBCC-F696-6236-61108F5184FD}"/>
                </a:ext>
              </a:extLst>
            </p:cNvPr>
            <p:cNvSpPr/>
            <p:nvPr/>
          </p:nvSpPr>
          <p:spPr>
            <a:xfrm>
              <a:off x="416474" y="1772652"/>
              <a:ext cx="324000" cy="324000"/>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600" dirty="0">
                  <a:solidFill>
                    <a:schemeClr val="bg1"/>
                  </a:solidFill>
                  <a:latin typeface="ＭＳ Ｐゴシック" panose="020B0600070205080204" pitchFamily="50" charset="-128"/>
                  <a:ea typeface="ＭＳ Ｐゴシック" panose="020B0600070205080204" pitchFamily="50" charset="-128"/>
                </a:rPr>
                <a:t>2</a:t>
              </a: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sp>
        <p:nvSpPr>
          <p:cNvPr id="2" name="正方形/長方形 1">
            <a:extLst>
              <a:ext uri="{FF2B5EF4-FFF2-40B4-BE49-F238E27FC236}">
                <a16:creationId xmlns:a16="http://schemas.microsoft.com/office/drawing/2014/main" id="{3B409B25-6462-F711-E1AE-5EAFE4DA8CEF}"/>
              </a:ext>
            </a:extLst>
          </p:cNvPr>
          <p:cNvSpPr/>
          <p:nvPr/>
        </p:nvSpPr>
        <p:spPr>
          <a:xfrm>
            <a:off x="524917" y="5250494"/>
            <a:ext cx="5335556" cy="1252743"/>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一般的なビジネスコンテストはゼロから企画されますが、</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自治コンは申請内容をテンプレート化して効率化します。</a:t>
            </a:r>
            <a:endParaRPr kumimoji="1" lang="en-US" altLang="ja-JP" sz="1600" dirty="0">
              <a:solidFill>
                <a:schemeClr val="tx1"/>
              </a:solidFill>
              <a:latin typeface="ＭＳ Ｐゴシック" panose="020B0600070205080204" pitchFamily="50" charset="-128"/>
              <a:ea typeface="ＭＳ Ｐゴシック" panose="020B0600070205080204" pitchFamily="50" charset="-128"/>
            </a:endParaRPr>
          </a:p>
          <a:p>
            <a:pPr marL="285750" indent="-285750">
              <a:spcBef>
                <a:spcPts val="1200"/>
              </a:spcBef>
              <a:buClr>
                <a:schemeClr val="accent3"/>
              </a:buClr>
              <a:buFont typeface="Wingdings" panose="05000000000000000000" pitchFamily="2" charset="2"/>
              <a:buChar char="n"/>
            </a:pPr>
            <a:r>
              <a:rPr lang="ja-JP" altLang="en-US" sz="1600" dirty="0">
                <a:solidFill>
                  <a:schemeClr val="tx1"/>
                </a:solidFill>
                <a:latin typeface="ＭＳ Ｐゴシック" panose="020B0600070205080204" pitchFamily="50" charset="-128"/>
                <a:ea typeface="ＭＳ Ｐゴシック" panose="020B0600070205080204" pitchFamily="50" charset="-128"/>
              </a:rPr>
              <a:t>必要事項をシステム上で入力（無料かつ最短</a:t>
            </a:r>
            <a:r>
              <a:rPr lang="en-US" altLang="ja-JP" sz="1600" dirty="0">
                <a:solidFill>
                  <a:schemeClr val="tx1"/>
                </a:solidFill>
                <a:latin typeface="ＭＳ Ｐゴシック" panose="020B0600070205080204" pitchFamily="50" charset="-128"/>
                <a:ea typeface="ＭＳ Ｐゴシック" panose="020B0600070205080204" pitchFamily="50" charset="-128"/>
              </a:rPr>
              <a:t>10</a:t>
            </a:r>
            <a:r>
              <a:rPr lang="ja-JP" altLang="en-US" sz="1600" dirty="0">
                <a:solidFill>
                  <a:schemeClr val="tx1"/>
                </a:solidFill>
                <a:latin typeface="ＭＳ Ｐゴシック" panose="020B0600070205080204" pitchFamily="50" charset="-128"/>
                <a:ea typeface="ＭＳ Ｐゴシック" panose="020B0600070205080204" pitchFamily="50" charset="-128"/>
              </a:rPr>
              <a:t>分）</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ja-JP" altLang="en-US" sz="1600" dirty="0">
                <a:solidFill>
                  <a:schemeClr val="tx1"/>
                </a:solidFill>
                <a:latin typeface="ＭＳ Ｐゴシック" panose="020B0600070205080204" pitchFamily="50" charset="-128"/>
                <a:ea typeface="ＭＳ Ｐゴシック" panose="020B0600070205080204" pitchFamily="50" charset="-128"/>
              </a:rPr>
              <a:t>するだけで、数日後には開催ページが完成しています。</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sp>
        <p:nvSpPr>
          <p:cNvPr id="18" name="正方形/長方形 17">
            <a:extLst>
              <a:ext uri="{FF2B5EF4-FFF2-40B4-BE49-F238E27FC236}">
                <a16:creationId xmlns:a16="http://schemas.microsoft.com/office/drawing/2014/main" id="{F1A22FA0-419B-FE2B-A1B8-6E5B9DA0F46A}"/>
              </a:ext>
            </a:extLst>
          </p:cNvPr>
          <p:cNvSpPr/>
          <p:nvPr/>
        </p:nvSpPr>
        <p:spPr>
          <a:xfrm>
            <a:off x="6331528" y="5250494"/>
            <a:ext cx="5335556" cy="1252743"/>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自治コンには、これまでのコンテストで掲げられた</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自治体の課題・解決策が集約されています。</a:t>
            </a:r>
            <a:endParaRPr kumimoji="1" lang="en-US" altLang="ja-JP" sz="1600" dirty="0">
              <a:solidFill>
                <a:schemeClr val="tx1"/>
              </a:solidFill>
              <a:latin typeface="ＭＳ Ｐゴシック" panose="020B0600070205080204" pitchFamily="50" charset="-128"/>
              <a:ea typeface="ＭＳ Ｐゴシック" panose="020B0600070205080204" pitchFamily="50" charset="-128"/>
            </a:endParaRPr>
          </a:p>
          <a:p>
            <a:pPr marL="285750" indent="-285750">
              <a:spcBef>
                <a:spcPts val="1200"/>
              </a:spcBef>
              <a:buClr>
                <a:schemeClr val="accent3"/>
              </a:buClr>
              <a:buFont typeface="Wingdings" panose="05000000000000000000" pitchFamily="2" charset="2"/>
              <a:buChar char="n"/>
            </a:pPr>
            <a:r>
              <a:rPr lang="ja-JP" altLang="en-US" sz="1600" dirty="0">
                <a:solidFill>
                  <a:schemeClr val="tx1"/>
                </a:solidFill>
                <a:latin typeface="ＭＳ Ｐゴシック" panose="020B0600070205080204" pitchFamily="50" charset="-128"/>
                <a:ea typeface="ＭＳ Ｐゴシック" panose="020B0600070205080204" pitchFamily="50" charset="-128"/>
              </a:rPr>
              <a:t>そのため、</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コンテストを開催しない自治体もデータベースを閲覧し、類似課題の解決策を読み取ることができます。</a:t>
            </a:r>
          </a:p>
        </p:txBody>
      </p:sp>
      <p:grpSp>
        <p:nvGrpSpPr>
          <p:cNvPr id="29" name="グループ化 28">
            <a:extLst>
              <a:ext uri="{FF2B5EF4-FFF2-40B4-BE49-F238E27FC236}">
                <a16:creationId xmlns:a16="http://schemas.microsoft.com/office/drawing/2014/main" id="{8D015E16-6B7F-9271-1E67-D65A1147B979}"/>
              </a:ext>
            </a:extLst>
          </p:cNvPr>
          <p:cNvGrpSpPr/>
          <p:nvPr/>
        </p:nvGrpSpPr>
        <p:grpSpPr>
          <a:xfrm>
            <a:off x="1094824" y="2603529"/>
            <a:ext cx="4087298" cy="2338761"/>
            <a:chOff x="2818471" y="2647022"/>
            <a:chExt cx="2955684" cy="2126146"/>
          </a:xfrm>
        </p:grpSpPr>
        <p:sp>
          <p:nvSpPr>
            <p:cNvPr id="27" name="四角形: メモ 26">
              <a:extLst>
                <a:ext uri="{FF2B5EF4-FFF2-40B4-BE49-F238E27FC236}">
                  <a16:creationId xmlns:a16="http://schemas.microsoft.com/office/drawing/2014/main" id="{6E1B21C9-50ED-39CA-EC65-216724E13AAA}"/>
                </a:ext>
              </a:extLst>
            </p:cNvPr>
            <p:cNvSpPr/>
            <p:nvPr/>
          </p:nvSpPr>
          <p:spPr>
            <a:xfrm>
              <a:off x="2818471" y="2647022"/>
              <a:ext cx="2955684" cy="2126146"/>
            </a:xfrm>
            <a:prstGeom prst="foldedCorner">
              <a:avLst>
                <a:gd name="adj" fmla="val 10216"/>
              </a:avLst>
            </a:prstGeom>
            <a:solidFill>
              <a:schemeClr val="bg1"/>
            </a:solidFill>
            <a:ln w="9525">
              <a:solidFill>
                <a:schemeClr val="accent3"/>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grpSp>
          <p:nvGrpSpPr>
            <p:cNvPr id="8" name="グループ化 7">
              <a:extLst>
                <a:ext uri="{FF2B5EF4-FFF2-40B4-BE49-F238E27FC236}">
                  <a16:creationId xmlns:a16="http://schemas.microsoft.com/office/drawing/2014/main" id="{6853E17F-FEFD-564F-8F89-C9B159A0FBEB}"/>
                </a:ext>
              </a:extLst>
            </p:cNvPr>
            <p:cNvGrpSpPr/>
            <p:nvPr/>
          </p:nvGrpSpPr>
          <p:grpSpPr>
            <a:xfrm>
              <a:off x="2895646" y="2715558"/>
              <a:ext cx="2823645" cy="463245"/>
              <a:chOff x="2754463" y="3137644"/>
              <a:chExt cx="3106010" cy="616580"/>
            </a:xfrm>
          </p:grpSpPr>
          <p:sp>
            <p:nvSpPr>
              <p:cNvPr id="3" name="正方形/長方形 2">
                <a:extLst>
                  <a:ext uri="{FF2B5EF4-FFF2-40B4-BE49-F238E27FC236}">
                    <a16:creationId xmlns:a16="http://schemas.microsoft.com/office/drawing/2014/main" id="{DD235DBA-44D9-DFE3-4007-E278BDCA6D2D}"/>
                  </a:ext>
                </a:extLst>
              </p:cNvPr>
              <p:cNvSpPr/>
              <p:nvPr/>
            </p:nvSpPr>
            <p:spPr>
              <a:xfrm>
                <a:off x="2754463" y="3462868"/>
                <a:ext cx="3106010" cy="2913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ＭＳ Ｐゴシック" panose="020B0600070205080204" pitchFamily="50" charset="-128"/>
                    <a:ea typeface="ＭＳ Ｐゴシック" panose="020B0600070205080204" pitchFamily="50" charset="-128"/>
                  </a:rPr>
                  <a:t>駅前施設の活用方法を公募したい</a:t>
                </a: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92C260CC-85BE-BDD1-7CB9-ACBF6D00456F}"/>
                  </a:ext>
                </a:extLst>
              </p:cNvPr>
              <p:cNvSpPr/>
              <p:nvPr/>
            </p:nvSpPr>
            <p:spPr>
              <a:xfrm>
                <a:off x="2754463" y="3137644"/>
                <a:ext cx="3106010" cy="291356"/>
              </a:xfrm>
              <a:prstGeom prst="rect">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400" dirty="0">
                    <a:solidFill>
                      <a:schemeClr val="tx1"/>
                    </a:solidFill>
                    <a:latin typeface="ＭＳ Ｐゴシック" panose="020B0600070205080204" pitchFamily="50" charset="-128"/>
                    <a:ea typeface="ＭＳ Ｐゴシック" panose="020B0600070205080204" pitchFamily="50" charset="-128"/>
                  </a:rPr>
                  <a:t>あなたの自治体が抱えている課題は？</a:t>
                </a:r>
              </a:p>
            </p:txBody>
          </p:sp>
        </p:grpSp>
        <p:grpSp>
          <p:nvGrpSpPr>
            <p:cNvPr id="12" name="グループ化 11">
              <a:extLst>
                <a:ext uri="{FF2B5EF4-FFF2-40B4-BE49-F238E27FC236}">
                  <a16:creationId xmlns:a16="http://schemas.microsoft.com/office/drawing/2014/main" id="{6F4EBB7E-D466-87CE-2CA4-236FDCE91147}"/>
                </a:ext>
              </a:extLst>
            </p:cNvPr>
            <p:cNvGrpSpPr/>
            <p:nvPr/>
          </p:nvGrpSpPr>
          <p:grpSpPr>
            <a:xfrm>
              <a:off x="2895646" y="3292408"/>
              <a:ext cx="2823645" cy="463245"/>
              <a:chOff x="2754463" y="3137644"/>
              <a:chExt cx="3106010" cy="616580"/>
            </a:xfrm>
          </p:grpSpPr>
          <p:sp>
            <p:nvSpPr>
              <p:cNvPr id="19" name="正方形/長方形 18">
                <a:extLst>
                  <a:ext uri="{FF2B5EF4-FFF2-40B4-BE49-F238E27FC236}">
                    <a16:creationId xmlns:a16="http://schemas.microsoft.com/office/drawing/2014/main" id="{4A340E0F-0B85-6591-75A8-DFA0144FFF2D}"/>
                  </a:ext>
                </a:extLst>
              </p:cNvPr>
              <p:cNvSpPr/>
              <p:nvPr/>
            </p:nvSpPr>
            <p:spPr>
              <a:xfrm>
                <a:off x="2754463" y="3462868"/>
                <a:ext cx="3106010" cy="2913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400" dirty="0">
                    <a:solidFill>
                      <a:schemeClr val="tx1"/>
                    </a:solidFill>
                    <a:latin typeface="ＭＳ Ｐゴシック" panose="020B0600070205080204" pitchFamily="50" charset="-128"/>
                    <a:ea typeface="ＭＳ Ｐゴシック" panose="020B0600070205080204" pitchFamily="50" charset="-128"/>
                  </a:rPr>
                  <a:t>高校生以上であればだれでも可</a:t>
                </a:r>
              </a:p>
            </p:txBody>
          </p:sp>
          <p:sp>
            <p:nvSpPr>
              <p:cNvPr id="20" name="正方形/長方形 19">
                <a:extLst>
                  <a:ext uri="{FF2B5EF4-FFF2-40B4-BE49-F238E27FC236}">
                    <a16:creationId xmlns:a16="http://schemas.microsoft.com/office/drawing/2014/main" id="{49841584-530D-1FFC-5836-15803B941DBA}"/>
                  </a:ext>
                </a:extLst>
              </p:cNvPr>
              <p:cNvSpPr/>
              <p:nvPr/>
            </p:nvSpPr>
            <p:spPr>
              <a:xfrm>
                <a:off x="2754463" y="3137644"/>
                <a:ext cx="3106010" cy="291356"/>
              </a:xfrm>
              <a:prstGeom prst="rect">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ＭＳ Ｐゴシック" panose="020B0600070205080204" pitchFamily="50" charset="-128"/>
                    <a:ea typeface="ＭＳ Ｐゴシック" panose="020B0600070205080204" pitchFamily="50" charset="-128"/>
                  </a:rPr>
                  <a:t>募集対象者の条件は？</a:t>
                </a: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p:txBody>
          </p:sp>
        </p:grpSp>
        <p:grpSp>
          <p:nvGrpSpPr>
            <p:cNvPr id="21" name="グループ化 20">
              <a:extLst>
                <a:ext uri="{FF2B5EF4-FFF2-40B4-BE49-F238E27FC236}">
                  <a16:creationId xmlns:a16="http://schemas.microsoft.com/office/drawing/2014/main" id="{7798D59A-EBBB-3A01-4C58-85E3648E89AB}"/>
                </a:ext>
              </a:extLst>
            </p:cNvPr>
            <p:cNvGrpSpPr/>
            <p:nvPr/>
          </p:nvGrpSpPr>
          <p:grpSpPr>
            <a:xfrm>
              <a:off x="2895646" y="3869255"/>
              <a:ext cx="2823645" cy="802011"/>
              <a:chOff x="2754463" y="3137644"/>
              <a:chExt cx="3106010" cy="1067480"/>
            </a:xfrm>
          </p:grpSpPr>
          <p:sp>
            <p:nvSpPr>
              <p:cNvPr id="22" name="正方形/長方形 21">
                <a:extLst>
                  <a:ext uri="{FF2B5EF4-FFF2-40B4-BE49-F238E27FC236}">
                    <a16:creationId xmlns:a16="http://schemas.microsoft.com/office/drawing/2014/main" id="{4E28959C-FDE9-DA39-B72C-387FA0722D61}"/>
                  </a:ext>
                </a:extLst>
              </p:cNvPr>
              <p:cNvSpPr/>
              <p:nvPr/>
            </p:nvSpPr>
            <p:spPr>
              <a:xfrm>
                <a:off x="2754463" y="3462868"/>
                <a:ext cx="3106010" cy="291356"/>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400" dirty="0">
                    <a:solidFill>
                      <a:schemeClr val="tx1"/>
                    </a:solidFill>
                    <a:latin typeface="ＭＳ Ｐゴシック" panose="020B0600070205080204" pitchFamily="50" charset="-128"/>
                    <a:ea typeface="ＭＳ Ｐゴシック" panose="020B0600070205080204" pitchFamily="50" charset="-128"/>
                  </a:rPr>
                  <a:t>原則オンラインだが、最終審査は会場実施</a:t>
                </a:r>
              </a:p>
            </p:txBody>
          </p:sp>
          <p:sp>
            <p:nvSpPr>
              <p:cNvPr id="26" name="正方形/長方形 25">
                <a:extLst>
                  <a:ext uri="{FF2B5EF4-FFF2-40B4-BE49-F238E27FC236}">
                    <a16:creationId xmlns:a16="http://schemas.microsoft.com/office/drawing/2014/main" id="{BF5F15BD-7778-13B4-7E6B-FD551521FECE}"/>
                  </a:ext>
                </a:extLst>
              </p:cNvPr>
              <p:cNvSpPr/>
              <p:nvPr/>
            </p:nvSpPr>
            <p:spPr>
              <a:xfrm>
                <a:off x="2754463" y="3137644"/>
                <a:ext cx="3106010" cy="291356"/>
              </a:xfrm>
              <a:prstGeom prst="rect">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400" dirty="0">
                    <a:solidFill>
                      <a:schemeClr val="tx1"/>
                    </a:solidFill>
                    <a:latin typeface="ＭＳ Ｐゴシック" panose="020B0600070205080204" pitchFamily="50" charset="-128"/>
                    <a:ea typeface="ＭＳ Ｐゴシック" panose="020B0600070205080204" pitchFamily="50" charset="-128"/>
                  </a:rPr>
                  <a:t>実施方法は？</a:t>
                </a:r>
              </a:p>
            </p:txBody>
          </p:sp>
          <p:sp>
            <p:nvSpPr>
              <p:cNvPr id="33" name="正方形/長方形 32">
                <a:extLst>
                  <a:ext uri="{FF2B5EF4-FFF2-40B4-BE49-F238E27FC236}">
                    <a16:creationId xmlns:a16="http://schemas.microsoft.com/office/drawing/2014/main" id="{E4FE3C89-5CDD-2613-FBA4-647CDF3560F5}"/>
                  </a:ext>
                </a:extLst>
              </p:cNvPr>
              <p:cNvSpPr/>
              <p:nvPr/>
            </p:nvSpPr>
            <p:spPr>
              <a:xfrm>
                <a:off x="2754463" y="3913767"/>
                <a:ext cx="3106010" cy="291357"/>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900" dirty="0">
                    <a:solidFill>
                      <a:schemeClr val="tx1"/>
                    </a:solidFill>
                    <a:latin typeface="ＭＳ Ｐゴシック" panose="020B0600070205080204" pitchFamily="50" charset="-128"/>
                    <a:ea typeface="ＭＳ Ｐゴシック" panose="020B0600070205080204" pitchFamily="50" charset="-128"/>
                  </a:rPr>
                  <a:t>・</a:t>
                </a:r>
                <a:br>
                  <a:rPr kumimoji="1" lang="en-US" altLang="ja-JP" sz="900" dirty="0">
                    <a:solidFill>
                      <a:schemeClr val="tx1"/>
                    </a:solidFill>
                    <a:latin typeface="ＭＳ Ｐゴシック" panose="020B0600070205080204" pitchFamily="50" charset="-128"/>
                    <a:ea typeface="ＭＳ Ｐゴシック" panose="020B0600070205080204" pitchFamily="50" charset="-128"/>
                  </a:rPr>
                </a:br>
                <a:r>
                  <a:rPr kumimoji="1" lang="ja-JP" altLang="en-US" sz="900" dirty="0">
                    <a:solidFill>
                      <a:schemeClr val="tx1"/>
                    </a:solidFill>
                    <a:latin typeface="ＭＳ Ｐゴシック" panose="020B0600070205080204" pitchFamily="50" charset="-128"/>
                    <a:ea typeface="ＭＳ Ｐゴシック" panose="020B0600070205080204" pitchFamily="50" charset="-128"/>
                  </a:rPr>
                  <a:t>・</a:t>
                </a:r>
                <a:br>
                  <a:rPr kumimoji="1" lang="en-US" altLang="ja-JP" sz="900" dirty="0">
                    <a:solidFill>
                      <a:schemeClr val="tx1"/>
                    </a:solidFill>
                    <a:latin typeface="ＭＳ Ｐゴシック" panose="020B0600070205080204" pitchFamily="50" charset="-128"/>
                    <a:ea typeface="ＭＳ Ｐゴシック" panose="020B0600070205080204" pitchFamily="50" charset="-128"/>
                  </a:rPr>
                </a:br>
                <a:r>
                  <a:rPr lang="ja-JP" altLang="en-US" sz="9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900"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47" name="楕円 46">
            <a:extLst>
              <a:ext uri="{FF2B5EF4-FFF2-40B4-BE49-F238E27FC236}">
                <a16:creationId xmlns:a16="http://schemas.microsoft.com/office/drawing/2014/main" id="{C6FC4279-2BEF-4FF3-8E32-9F93EC10E0D6}"/>
              </a:ext>
            </a:extLst>
          </p:cNvPr>
          <p:cNvSpPr/>
          <p:nvPr/>
        </p:nvSpPr>
        <p:spPr>
          <a:xfrm>
            <a:off x="6537867" y="4119253"/>
            <a:ext cx="684000" cy="684000"/>
          </a:xfrm>
          <a:prstGeom prst="ellipse">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課題・</a:t>
            </a:r>
            <a:br>
              <a:rPr lang="en-US" altLang="ja-JP" sz="1100" dirty="0">
                <a:solidFill>
                  <a:schemeClr val="tx1"/>
                </a:solidFill>
                <a:latin typeface="ＭＳ Ｐゴシック" panose="020B0600070205080204" pitchFamily="50" charset="-128"/>
                <a:ea typeface="ＭＳ Ｐゴシック" panose="020B0600070205080204" pitchFamily="50" charset="-128"/>
              </a:rPr>
            </a:b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解決策</a:t>
            </a:r>
          </a:p>
        </p:txBody>
      </p:sp>
      <p:sp>
        <p:nvSpPr>
          <p:cNvPr id="48" name="楕円 47">
            <a:extLst>
              <a:ext uri="{FF2B5EF4-FFF2-40B4-BE49-F238E27FC236}">
                <a16:creationId xmlns:a16="http://schemas.microsoft.com/office/drawing/2014/main" id="{923DBC6F-BB01-0744-280A-DA57EA3A654C}"/>
              </a:ext>
            </a:extLst>
          </p:cNvPr>
          <p:cNvSpPr/>
          <p:nvPr/>
        </p:nvSpPr>
        <p:spPr>
          <a:xfrm>
            <a:off x="6671252" y="3185588"/>
            <a:ext cx="684000" cy="684000"/>
          </a:xfrm>
          <a:prstGeom prst="ellipse">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課題・</a:t>
            </a:r>
            <a:br>
              <a:rPr lang="en-US" altLang="ja-JP" sz="1100" dirty="0">
                <a:solidFill>
                  <a:schemeClr val="tx1"/>
                </a:solidFill>
                <a:latin typeface="ＭＳ Ｐゴシック" panose="020B0600070205080204" pitchFamily="50" charset="-128"/>
                <a:ea typeface="ＭＳ Ｐゴシック" panose="020B0600070205080204" pitchFamily="50" charset="-128"/>
              </a:rPr>
            </a:b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解決策</a:t>
            </a:r>
          </a:p>
        </p:txBody>
      </p:sp>
      <p:sp>
        <p:nvSpPr>
          <p:cNvPr id="49" name="楕円 48">
            <a:extLst>
              <a:ext uri="{FF2B5EF4-FFF2-40B4-BE49-F238E27FC236}">
                <a16:creationId xmlns:a16="http://schemas.microsoft.com/office/drawing/2014/main" id="{D0307411-BEDB-6AA5-7CE4-34E225CF26B7}"/>
              </a:ext>
            </a:extLst>
          </p:cNvPr>
          <p:cNvSpPr/>
          <p:nvPr/>
        </p:nvSpPr>
        <p:spPr>
          <a:xfrm>
            <a:off x="8427704" y="2795813"/>
            <a:ext cx="684000" cy="684000"/>
          </a:xfrm>
          <a:prstGeom prst="ellipse">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課題・</a:t>
            </a:r>
            <a:br>
              <a:rPr lang="en-US" altLang="ja-JP" sz="1100" dirty="0">
                <a:solidFill>
                  <a:schemeClr val="tx1"/>
                </a:solidFill>
                <a:latin typeface="ＭＳ Ｐゴシック" panose="020B0600070205080204" pitchFamily="50" charset="-128"/>
                <a:ea typeface="ＭＳ Ｐゴシック" panose="020B0600070205080204" pitchFamily="50" charset="-128"/>
              </a:rPr>
            </a:b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解決策</a:t>
            </a:r>
          </a:p>
        </p:txBody>
      </p:sp>
      <p:sp>
        <p:nvSpPr>
          <p:cNvPr id="51" name="楕円 50">
            <a:extLst>
              <a:ext uri="{FF2B5EF4-FFF2-40B4-BE49-F238E27FC236}">
                <a16:creationId xmlns:a16="http://schemas.microsoft.com/office/drawing/2014/main" id="{EB4E7D85-3985-DAB0-967E-4C33A60D1FCF}"/>
              </a:ext>
            </a:extLst>
          </p:cNvPr>
          <p:cNvSpPr/>
          <p:nvPr/>
        </p:nvSpPr>
        <p:spPr>
          <a:xfrm>
            <a:off x="7514276" y="2692988"/>
            <a:ext cx="684000" cy="684000"/>
          </a:xfrm>
          <a:prstGeom prst="ellipse">
            <a:avLst/>
          </a:pr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課題・</a:t>
            </a:r>
            <a:br>
              <a:rPr lang="en-US" altLang="ja-JP" sz="1100" dirty="0">
                <a:solidFill>
                  <a:schemeClr val="tx1"/>
                </a:solidFill>
                <a:latin typeface="ＭＳ Ｐゴシック" panose="020B0600070205080204" pitchFamily="50" charset="-128"/>
                <a:ea typeface="ＭＳ Ｐゴシック" panose="020B0600070205080204" pitchFamily="50" charset="-128"/>
              </a:rPr>
            </a:br>
            <a:r>
              <a:rPr kumimoji="1" lang="ja-JP" altLang="en-US" sz="1100" dirty="0">
                <a:solidFill>
                  <a:schemeClr val="tx1"/>
                </a:solidFill>
                <a:latin typeface="ＭＳ Ｐゴシック" panose="020B0600070205080204" pitchFamily="50" charset="-128"/>
                <a:ea typeface="ＭＳ Ｐゴシック" panose="020B0600070205080204" pitchFamily="50" charset="-128"/>
              </a:rPr>
              <a:t>解決策</a:t>
            </a:r>
          </a:p>
        </p:txBody>
      </p:sp>
      <p:cxnSp>
        <p:nvCxnSpPr>
          <p:cNvPr id="52" name="直線矢印コネクタ 51">
            <a:extLst>
              <a:ext uri="{FF2B5EF4-FFF2-40B4-BE49-F238E27FC236}">
                <a16:creationId xmlns:a16="http://schemas.microsoft.com/office/drawing/2014/main" id="{2A96579B-6207-5530-96D4-B2F8089B97C5}"/>
              </a:ext>
            </a:extLst>
          </p:cNvPr>
          <p:cNvCxnSpPr>
            <a:cxnSpLocks/>
            <a:stCxn id="47" idx="6"/>
          </p:cNvCxnSpPr>
          <p:nvPr/>
        </p:nvCxnSpPr>
        <p:spPr>
          <a:xfrm flipV="1">
            <a:off x="7221867" y="4453419"/>
            <a:ext cx="292409" cy="7834"/>
          </a:xfrm>
          <a:prstGeom prst="straightConnector1">
            <a:avLst/>
          </a:prstGeom>
          <a:ln>
            <a:solidFill>
              <a:schemeClr val="accent3">
                <a:lumMod val="20000"/>
                <a:lumOff val="80000"/>
              </a:schemeClr>
            </a:solidFill>
          </a:ln>
        </p:spPr>
        <p:style>
          <a:lnRef idx="2">
            <a:schemeClr val="accent1"/>
          </a:lnRef>
          <a:fillRef idx="0">
            <a:schemeClr val="accent1"/>
          </a:fillRef>
          <a:effectRef idx="1">
            <a:schemeClr val="accent1"/>
          </a:effectRef>
          <a:fontRef idx="minor">
            <a:schemeClr val="tx1"/>
          </a:fontRef>
        </p:style>
      </p:cxnSp>
      <p:cxnSp>
        <p:nvCxnSpPr>
          <p:cNvPr id="57" name="直線矢印コネクタ 56">
            <a:extLst>
              <a:ext uri="{FF2B5EF4-FFF2-40B4-BE49-F238E27FC236}">
                <a16:creationId xmlns:a16="http://schemas.microsoft.com/office/drawing/2014/main" id="{7BF73DF3-6AFD-9CBD-9D59-3671803C3724}"/>
              </a:ext>
            </a:extLst>
          </p:cNvPr>
          <p:cNvCxnSpPr>
            <a:cxnSpLocks/>
            <a:stCxn id="48" idx="5"/>
          </p:cNvCxnSpPr>
          <p:nvPr/>
        </p:nvCxnSpPr>
        <p:spPr>
          <a:xfrm>
            <a:off x="7255083" y="3769419"/>
            <a:ext cx="259193" cy="158822"/>
          </a:xfrm>
          <a:prstGeom prst="straightConnector1">
            <a:avLst/>
          </a:prstGeom>
          <a:ln>
            <a:solidFill>
              <a:schemeClr val="accent3">
                <a:lumMod val="20000"/>
                <a:lumOff val="80000"/>
              </a:schemeClr>
            </a:solidFill>
          </a:ln>
        </p:spPr>
        <p:style>
          <a:lnRef idx="2">
            <a:schemeClr val="accent1"/>
          </a:lnRef>
          <a:fillRef idx="0">
            <a:schemeClr val="accent1"/>
          </a:fillRef>
          <a:effectRef idx="1">
            <a:schemeClr val="accent1"/>
          </a:effectRef>
          <a:fontRef idx="minor">
            <a:schemeClr val="tx1"/>
          </a:fontRef>
        </p:style>
      </p:cxnSp>
      <p:cxnSp>
        <p:nvCxnSpPr>
          <p:cNvPr id="60" name="直線矢印コネクタ 59">
            <a:extLst>
              <a:ext uri="{FF2B5EF4-FFF2-40B4-BE49-F238E27FC236}">
                <a16:creationId xmlns:a16="http://schemas.microsoft.com/office/drawing/2014/main" id="{D50F38B1-991E-2BA9-4B66-555A62281BEB}"/>
              </a:ext>
            </a:extLst>
          </p:cNvPr>
          <p:cNvCxnSpPr>
            <a:cxnSpLocks/>
            <a:stCxn id="51" idx="4"/>
          </p:cNvCxnSpPr>
          <p:nvPr/>
        </p:nvCxnSpPr>
        <p:spPr>
          <a:xfrm>
            <a:off x="7856276" y="3376988"/>
            <a:ext cx="116824" cy="205246"/>
          </a:xfrm>
          <a:prstGeom prst="straightConnector1">
            <a:avLst/>
          </a:prstGeom>
          <a:ln>
            <a:solidFill>
              <a:schemeClr val="accent3">
                <a:lumMod val="20000"/>
                <a:lumOff val="80000"/>
              </a:schemeClr>
            </a:solidFill>
          </a:ln>
        </p:spPr>
        <p:style>
          <a:lnRef idx="2">
            <a:schemeClr val="accent1"/>
          </a:lnRef>
          <a:fillRef idx="0">
            <a:schemeClr val="accent1"/>
          </a:fillRef>
          <a:effectRef idx="1">
            <a:schemeClr val="accent1"/>
          </a:effectRef>
          <a:fontRef idx="minor">
            <a:schemeClr val="tx1"/>
          </a:fontRef>
        </p:style>
      </p:cxnSp>
      <p:cxnSp>
        <p:nvCxnSpPr>
          <p:cNvPr id="63" name="直線矢印コネクタ 62">
            <a:extLst>
              <a:ext uri="{FF2B5EF4-FFF2-40B4-BE49-F238E27FC236}">
                <a16:creationId xmlns:a16="http://schemas.microsoft.com/office/drawing/2014/main" id="{FC5D3423-20DB-FB03-4CCF-C130D58FB47D}"/>
              </a:ext>
            </a:extLst>
          </p:cNvPr>
          <p:cNvCxnSpPr>
            <a:cxnSpLocks/>
            <a:stCxn id="49" idx="3"/>
          </p:cNvCxnSpPr>
          <p:nvPr/>
        </p:nvCxnSpPr>
        <p:spPr>
          <a:xfrm flipH="1">
            <a:off x="8398703" y="3379644"/>
            <a:ext cx="129170" cy="174600"/>
          </a:xfrm>
          <a:prstGeom prst="straightConnector1">
            <a:avLst/>
          </a:prstGeom>
          <a:ln>
            <a:solidFill>
              <a:schemeClr val="accent3">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69" name="矢印: 右 68">
            <a:extLst>
              <a:ext uri="{FF2B5EF4-FFF2-40B4-BE49-F238E27FC236}">
                <a16:creationId xmlns:a16="http://schemas.microsoft.com/office/drawing/2014/main" id="{507F4141-8CA8-5ED3-6DBF-108804F50588}"/>
              </a:ext>
            </a:extLst>
          </p:cNvPr>
          <p:cNvSpPr/>
          <p:nvPr/>
        </p:nvSpPr>
        <p:spPr>
          <a:xfrm>
            <a:off x="9526735" y="3677913"/>
            <a:ext cx="978408" cy="944413"/>
          </a:xfrm>
          <a:prstGeom prst="rightArrow">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好事例を</a:t>
            </a:r>
            <a:br>
              <a:rPr kumimoji="1" lang="en-US" altLang="ja-JP" sz="1100" dirty="0">
                <a:solidFill>
                  <a:schemeClr val="tx1"/>
                </a:solidFill>
                <a:latin typeface="ＭＳ Ｐゴシック" panose="020B0600070205080204" pitchFamily="50" charset="-128"/>
                <a:ea typeface="ＭＳ Ｐゴシック" panose="020B0600070205080204" pitchFamily="50" charset="-128"/>
              </a:rPr>
            </a:br>
            <a:r>
              <a:rPr kumimoji="1" lang="ja-JP" altLang="en-US" sz="1100" dirty="0">
                <a:solidFill>
                  <a:schemeClr val="tx1"/>
                </a:solidFill>
                <a:latin typeface="ＭＳ Ｐゴシック" panose="020B0600070205080204" pitchFamily="50" charset="-128"/>
                <a:ea typeface="ＭＳ Ｐゴシック" panose="020B0600070205080204" pitchFamily="50" charset="-128"/>
              </a:rPr>
              <a:t>横展開</a:t>
            </a:r>
          </a:p>
        </p:txBody>
      </p:sp>
      <p:grpSp>
        <p:nvGrpSpPr>
          <p:cNvPr id="37" name="グループ化 36">
            <a:extLst>
              <a:ext uri="{FF2B5EF4-FFF2-40B4-BE49-F238E27FC236}">
                <a16:creationId xmlns:a16="http://schemas.microsoft.com/office/drawing/2014/main" id="{A6F3A89B-CD5F-B25F-710B-001237922CF6}"/>
              </a:ext>
            </a:extLst>
          </p:cNvPr>
          <p:cNvGrpSpPr/>
          <p:nvPr/>
        </p:nvGrpSpPr>
        <p:grpSpPr>
          <a:xfrm>
            <a:off x="10691297" y="2585714"/>
            <a:ext cx="842477" cy="1116915"/>
            <a:chOff x="10691297" y="2771659"/>
            <a:chExt cx="842477" cy="1116915"/>
          </a:xfrm>
        </p:grpSpPr>
        <p:sp>
          <p:nvSpPr>
            <p:cNvPr id="71" name="正方形/長方形 70">
              <a:extLst>
                <a:ext uri="{FF2B5EF4-FFF2-40B4-BE49-F238E27FC236}">
                  <a16:creationId xmlns:a16="http://schemas.microsoft.com/office/drawing/2014/main" id="{ACC983AD-B2EC-7C27-DA7A-3C4AB79872EC}"/>
                </a:ext>
              </a:extLst>
            </p:cNvPr>
            <p:cNvSpPr/>
            <p:nvPr/>
          </p:nvSpPr>
          <p:spPr>
            <a:xfrm>
              <a:off x="10800900" y="2771659"/>
              <a:ext cx="623272" cy="2622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300"/>
                </a:spcBef>
              </a:pP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自治体</a:t>
              </a:r>
              <a:r>
                <a:rPr kumimoji="1" lang="en-US" altLang="ja-JP" sz="1200" dirty="0">
                  <a:solidFill>
                    <a:schemeClr val="tx1"/>
                  </a:solidFill>
                  <a:latin typeface="ＭＳ Ｐゴシック" panose="020B0600070205080204" pitchFamily="50" charset="-128"/>
                  <a:ea typeface="ＭＳ Ｐゴシック" panose="020B0600070205080204" pitchFamily="50" charset="-128"/>
                </a:rPr>
                <a:t>B</a:t>
              </a:r>
              <a:endParaRPr kumimoji="1" lang="ja-JP" altLang="en-US" sz="1200" dirty="0">
                <a:solidFill>
                  <a:schemeClr val="tx1"/>
                </a:solidFill>
                <a:latin typeface="ＭＳ Ｐゴシック" panose="020B0600070205080204" pitchFamily="50" charset="-128"/>
                <a:ea typeface="ＭＳ Ｐゴシック" panose="020B0600070205080204" pitchFamily="50" charset="-128"/>
              </a:endParaRPr>
            </a:p>
          </p:txBody>
        </p:sp>
        <p:pic>
          <p:nvPicPr>
            <p:cNvPr id="23" name="図 22">
              <a:extLst>
                <a:ext uri="{FF2B5EF4-FFF2-40B4-BE49-F238E27FC236}">
                  <a16:creationId xmlns:a16="http://schemas.microsoft.com/office/drawing/2014/main" id="{6075CC27-6D20-CE26-1C0F-C47B3DA35AD7}"/>
                </a:ext>
              </a:extLst>
            </p:cNvPr>
            <p:cNvPicPr>
              <a:picLocks noChangeAspect="1"/>
            </p:cNvPicPr>
            <p:nvPr/>
          </p:nvPicPr>
          <p:blipFill>
            <a:blip r:embed="rId2">
              <a:duotone>
                <a:schemeClr val="accent3">
                  <a:shade val="45000"/>
                  <a:satMod val="135000"/>
                </a:schemeClr>
                <a:prstClr val="white"/>
              </a:duotone>
            </a:blip>
            <a:stretch>
              <a:fillRect/>
            </a:stretch>
          </p:blipFill>
          <p:spPr>
            <a:xfrm>
              <a:off x="10691297" y="3046097"/>
              <a:ext cx="842477" cy="842477"/>
            </a:xfrm>
            <a:prstGeom prst="rect">
              <a:avLst/>
            </a:prstGeom>
          </p:spPr>
        </p:pic>
      </p:grpSp>
      <p:pic>
        <p:nvPicPr>
          <p:cNvPr id="25" name="図 24">
            <a:extLst>
              <a:ext uri="{FF2B5EF4-FFF2-40B4-BE49-F238E27FC236}">
                <a16:creationId xmlns:a16="http://schemas.microsoft.com/office/drawing/2014/main" id="{16EC7159-A39E-59ED-B719-EA101BBA2537}"/>
              </a:ext>
            </a:extLst>
          </p:cNvPr>
          <p:cNvPicPr>
            <a:picLocks noChangeAspect="1"/>
          </p:cNvPicPr>
          <p:nvPr/>
        </p:nvPicPr>
        <p:blipFill>
          <a:blip r:embed="rId2">
            <a:duotone>
              <a:schemeClr val="accent3">
                <a:shade val="45000"/>
                <a:satMod val="135000"/>
              </a:schemeClr>
              <a:prstClr val="white"/>
            </a:duotone>
          </a:blip>
          <a:stretch>
            <a:fillRect/>
          </a:stretch>
        </p:blipFill>
        <p:spPr>
          <a:xfrm>
            <a:off x="7469268" y="3512782"/>
            <a:ext cx="1492501" cy="1492501"/>
          </a:xfrm>
          <a:prstGeom prst="rect">
            <a:avLst/>
          </a:prstGeom>
        </p:spPr>
      </p:pic>
      <p:grpSp>
        <p:nvGrpSpPr>
          <p:cNvPr id="38" name="グループ化 37">
            <a:extLst>
              <a:ext uri="{FF2B5EF4-FFF2-40B4-BE49-F238E27FC236}">
                <a16:creationId xmlns:a16="http://schemas.microsoft.com/office/drawing/2014/main" id="{20EE4FE0-9622-FED5-4760-AA5B02BD1BEF}"/>
              </a:ext>
            </a:extLst>
          </p:cNvPr>
          <p:cNvGrpSpPr/>
          <p:nvPr/>
        </p:nvGrpSpPr>
        <p:grpSpPr>
          <a:xfrm>
            <a:off x="10691297" y="3928241"/>
            <a:ext cx="842477" cy="1116915"/>
            <a:chOff x="10691297" y="2771659"/>
            <a:chExt cx="842477" cy="1116915"/>
          </a:xfrm>
        </p:grpSpPr>
        <p:sp>
          <p:nvSpPr>
            <p:cNvPr id="39" name="正方形/長方形 38">
              <a:extLst>
                <a:ext uri="{FF2B5EF4-FFF2-40B4-BE49-F238E27FC236}">
                  <a16:creationId xmlns:a16="http://schemas.microsoft.com/office/drawing/2014/main" id="{D97022BF-E733-75DD-5F61-E25A215ACC07}"/>
                </a:ext>
              </a:extLst>
            </p:cNvPr>
            <p:cNvSpPr/>
            <p:nvPr/>
          </p:nvSpPr>
          <p:spPr>
            <a:xfrm>
              <a:off x="10800900" y="2771659"/>
              <a:ext cx="623272" cy="2622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300"/>
                </a:spcBef>
              </a:pP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自治体</a:t>
              </a:r>
              <a:r>
                <a:rPr kumimoji="1" lang="en-US" altLang="ja-JP" sz="1200" dirty="0">
                  <a:solidFill>
                    <a:schemeClr val="tx1"/>
                  </a:solidFill>
                  <a:latin typeface="ＭＳ Ｐゴシック" panose="020B0600070205080204" pitchFamily="50" charset="-128"/>
                  <a:ea typeface="ＭＳ Ｐゴシック" panose="020B0600070205080204" pitchFamily="50" charset="-128"/>
                </a:rPr>
                <a:t>C</a:t>
              </a:r>
              <a:endParaRPr kumimoji="1" lang="ja-JP" altLang="en-US" sz="1200" dirty="0">
                <a:solidFill>
                  <a:schemeClr val="tx1"/>
                </a:solidFill>
                <a:latin typeface="ＭＳ Ｐゴシック" panose="020B0600070205080204" pitchFamily="50" charset="-128"/>
                <a:ea typeface="ＭＳ Ｐゴシック" panose="020B0600070205080204" pitchFamily="50" charset="-128"/>
              </a:endParaRPr>
            </a:p>
          </p:txBody>
        </p:sp>
        <p:pic>
          <p:nvPicPr>
            <p:cNvPr id="40" name="図 39">
              <a:extLst>
                <a:ext uri="{FF2B5EF4-FFF2-40B4-BE49-F238E27FC236}">
                  <a16:creationId xmlns:a16="http://schemas.microsoft.com/office/drawing/2014/main" id="{A65DDB30-617F-6A7D-A42B-52B6CA843199}"/>
                </a:ext>
              </a:extLst>
            </p:cNvPr>
            <p:cNvPicPr>
              <a:picLocks noChangeAspect="1"/>
            </p:cNvPicPr>
            <p:nvPr/>
          </p:nvPicPr>
          <p:blipFill>
            <a:blip r:embed="rId2">
              <a:duotone>
                <a:schemeClr val="accent3">
                  <a:shade val="45000"/>
                  <a:satMod val="135000"/>
                </a:schemeClr>
                <a:prstClr val="white"/>
              </a:duotone>
            </a:blip>
            <a:stretch>
              <a:fillRect/>
            </a:stretch>
          </p:blipFill>
          <p:spPr>
            <a:xfrm>
              <a:off x="10691297" y="3046097"/>
              <a:ext cx="842477" cy="842477"/>
            </a:xfrm>
            <a:prstGeom prst="rect">
              <a:avLst/>
            </a:prstGeom>
          </p:spPr>
        </p:pic>
      </p:grpSp>
      <p:sp>
        <p:nvSpPr>
          <p:cNvPr id="41" name="正方形/長方形 40">
            <a:extLst>
              <a:ext uri="{FF2B5EF4-FFF2-40B4-BE49-F238E27FC236}">
                <a16:creationId xmlns:a16="http://schemas.microsoft.com/office/drawing/2014/main" id="{78BBA455-42F1-E51D-6ED7-BEA1831F8A8C}"/>
              </a:ext>
            </a:extLst>
          </p:cNvPr>
          <p:cNvSpPr/>
          <p:nvPr/>
        </p:nvSpPr>
        <p:spPr>
          <a:xfrm>
            <a:off x="8769704" y="4661327"/>
            <a:ext cx="623272" cy="2622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300"/>
              </a:spcBef>
            </a:pP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自治体</a:t>
            </a:r>
            <a:r>
              <a:rPr lang="en-US" altLang="ja-JP" sz="1200" dirty="0">
                <a:solidFill>
                  <a:schemeClr val="tx1"/>
                </a:solidFill>
                <a:latin typeface="ＭＳ Ｐゴシック" panose="020B0600070205080204" pitchFamily="50" charset="-128"/>
                <a:ea typeface="ＭＳ Ｐゴシック" panose="020B0600070205080204" pitchFamily="50" charset="-128"/>
              </a:rPr>
              <a:t>A</a:t>
            </a:r>
            <a:endParaRPr kumimoji="1" lang="ja-JP" altLang="en-US" sz="1200"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193483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AD0E1-4894-FF8A-21AF-B11AC1C97110}"/>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1F7AD33-7C74-1C00-5405-30427BF53AF8}"/>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03</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誰のどのような課題を解決しているのか？（自治体）</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1E41CE61-46E4-06E9-EC8F-97AFA82FB724}"/>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000" b="1" dirty="0">
                <a:solidFill>
                  <a:schemeClr val="tx1"/>
                </a:solidFill>
                <a:latin typeface="ＭＳ Ｐゴシック" panose="020B0600070205080204" pitchFamily="50" charset="-128"/>
                <a:ea typeface="ＭＳ Ｐゴシック" panose="020B0600070205080204" pitchFamily="50" charset="-128"/>
              </a:rPr>
              <a:t>自治体の「中小企業との共創が上手くいかない」という課題を、「自治コン」なら解決できます。</a:t>
            </a:r>
            <a:endParaRPr kumimoji="1" lang="ja-JP" altLang="en-US" sz="20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8" name="グループ化 7">
            <a:extLst>
              <a:ext uri="{FF2B5EF4-FFF2-40B4-BE49-F238E27FC236}">
                <a16:creationId xmlns:a16="http://schemas.microsoft.com/office/drawing/2014/main" id="{D46847F0-C369-726F-AFD2-197925A52502}"/>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42EBB471-70EF-83A3-056C-D18A8F85968F}"/>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E3321F48-0BD3-2B15-4875-E7EFE04FD0B2}"/>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32D3454F-50E4-84D1-5165-D0032F3D6EF9}"/>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自治体は庁舎、教育、医療・福祉、経済、インフラ、</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環境、防災、観光など多種多様な領域で、市民生活</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向上の責務がありますが、その中で困難に出会った</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際、物事が複雑化して日々状況が変化する現代に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おいて自治体だけで対処するには限界があります。</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多くの自治体は中小企業との共創により困難に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立ち向かっていますが、「そもそも解決できる企業との</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繋がりがない」、「解決できる企業が多すぎて最適解</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が分からない」という課題に直面してしまい、結果</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として協業に時間がかかりすぎたり、前例を踏襲した</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妥協案になることも少なくありません。</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こうした課題に対する有効な対応策として、ビジネス</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コンテストを開催して優れた共創先を見つけようとする</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自治体もありますが、開催の手間や費用、ノウハウの</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不足が原因で実施数はまだまだ少なく、全自治体の</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5</a:t>
                </a:r>
                <a:r>
                  <a:rPr lang="ja-JP" altLang="en-US" sz="1400" dirty="0">
                    <a:solidFill>
                      <a:schemeClr val="tx1"/>
                    </a:solidFill>
                    <a:latin typeface="ＭＳ Ｐゴシック" panose="020B0600070205080204" pitchFamily="50" charset="-128"/>
                    <a:ea typeface="ＭＳ Ｐゴシック" panose="020B0600070205080204" pitchFamily="50" charset="-128"/>
                  </a:rPr>
                  <a:t>％にも達していません。</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このような状態下、「自治コン」によって簡単・無料で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コンテストを開催する、あるいはデータベースを閲覧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して好事例の横展開を受けることで最適な共創先を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発見し、最大効率で困難に対処できます。</a:t>
                </a:r>
              </a:p>
            </p:txBody>
          </p:sp>
          <p:sp>
            <p:nvSpPr>
              <p:cNvPr id="3" name="四角形: 角を丸くする 2">
                <a:extLst>
                  <a:ext uri="{FF2B5EF4-FFF2-40B4-BE49-F238E27FC236}">
                    <a16:creationId xmlns:a16="http://schemas.microsoft.com/office/drawing/2014/main" id="{FECC37D5-D67B-47EE-E001-9D4E0A58DB7B}"/>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5CCD425A-3522-F4DD-8DA3-642E1753E518}"/>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5</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8220346C-8925-DCE6-D6A0-10B2EB17EDCB}"/>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E00BB382-CB07-2DAF-55F6-A9CA74B6F0FA}"/>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89AA3045-87CF-6D36-3B18-65684A8A2F03}"/>
                  </a:ext>
                </a:extLst>
              </p:cNvPr>
              <p:cNvSpPr/>
              <p:nvPr/>
            </p:nvSpPr>
            <p:spPr>
              <a:xfrm>
                <a:off x="869087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CD3FC926-D1E3-2012-9DE1-FBBDAB0B63B8}"/>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B2480A7D-81A1-DB59-296F-0A376D2D9FF4}"/>
                  </a:ext>
                </a:extLst>
              </p:cNvPr>
              <p:cNvSpPr/>
              <p:nvPr/>
            </p:nvSpPr>
            <p:spPr>
              <a:xfrm>
                <a:off x="1045219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A5D12EE7-4E17-D1F2-404C-608D60189A02}"/>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FD21DDAD-C33A-3FA4-F428-BCB7722754B8}"/>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pSp>
        <p:nvGrpSpPr>
          <p:cNvPr id="27" name="グループ化 26">
            <a:extLst>
              <a:ext uri="{FF2B5EF4-FFF2-40B4-BE49-F238E27FC236}">
                <a16:creationId xmlns:a16="http://schemas.microsoft.com/office/drawing/2014/main" id="{33C37973-3F42-9F17-00CE-74D308A5480A}"/>
              </a:ext>
            </a:extLst>
          </p:cNvPr>
          <p:cNvGrpSpPr/>
          <p:nvPr/>
        </p:nvGrpSpPr>
        <p:grpSpPr>
          <a:xfrm>
            <a:off x="7011465" y="4570265"/>
            <a:ext cx="3358820" cy="360000"/>
            <a:chOff x="6709521" y="3929049"/>
            <a:chExt cx="3358820" cy="360000"/>
          </a:xfrm>
        </p:grpSpPr>
        <p:cxnSp>
          <p:nvCxnSpPr>
            <p:cNvPr id="24" name="直線矢印コネクタ 23">
              <a:extLst>
                <a:ext uri="{FF2B5EF4-FFF2-40B4-BE49-F238E27FC236}">
                  <a16:creationId xmlns:a16="http://schemas.microsoft.com/office/drawing/2014/main" id="{C4009B99-86CA-7531-EDEB-16E6508314A9}"/>
                </a:ext>
              </a:extLst>
            </p:cNvPr>
            <p:cNvCxnSpPr>
              <a:cxnSpLocks/>
            </p:cNvCxnSpPr>
            <p:nvPr/>
          </p:nvCxnSpPr>
          <p:spPr>
            <a:xfrm>
              <a:off x="6709521" y="4109049"/>
              <a:ext cx="3358820"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楕円 25">
              <a:extLst>
                <a:ext uri="{FF2B5EF4-FFF2-40B4-BE49-F238E27FC236}">
                  <a16:creationId xmlns:a16="http://schemas.microsoft.com/office/drawing/2014/main" id="{E0C48AED-0CF3-2B18-2BD9-41835B76A439}"/>
                </a:ext>
              </a:extLst>
            </p:cNvPr>
            <p:cNvSpPr/>
            <p:nvPr/>
          </p:nvSpPr>
          <p:spPr>
            <a:xfrm rot="5400000" flipH="1">
              <a:off x="8208931" y="3929049"/>
              <a:ext cx="360000" cy="36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b="1" dirty="0">
                  <a:solidFill>
                    <a:schemeClr val="bg1"/>
                  </a:solidFill>
                  <a:latin typeface="ＭＳ Ｐゴシック" panose="020B0600070205080204" pitchFamily="50" charset="-128"/>
                  <a:ea typeface="ＭＳ Ｐゴシック" panose="020B0600070205080204" pitchFamily="50" charset="-128"/>
                </a:rPr>
                <a:t>＞</a:t>
              </a:r>
            </a:p>
          </p:txBody>
        </p:sp>
      </p:grpSp>
      <p:grpSp>
        <p:nvGrpSpPr>
          <p:cNvPr id="39" name="グループ化 38">
            <a:extLst>
              <a:ext uri="{FF2B5EF4-FFF2-40B4-BE49-F238E27FC236}">
                <a16:creationId xmlns:a16="http://schemas.microsoft.com/office/drawing/2014/main" id="{877E3681-83B9-662A-F72C-F39BB51A8D8C}"/>
              </a:ext>
            </a:extLst>
          </p:cNvPr>
          <p:cNvGrpSpPr/>
          <p:nvPr/>
        </p:nvGrpSpPr>
        <p:grpSpPr>
          <a:xfrm>
            <a:off x="5098465" y="2519451"/>
            <a:ext cx="3780799" cy="1927734"/>
            <a:chOff x="4871962" y="1873498"/>
            <a:chExt cx="3780799" cy="1927734"/>
          </a:xfrm>
        </p:grpSpPr>
        <p:graphicFrame>
          <p:nvGraphicFramePr>
            <p:cNvPr id="30" name="グラフ 29">
              <a:extLst>
                <a:ext uri="{FF2B5EF4-FFF2-40B4-BE49-F238E27FC236}">
                  <a16:creationId xmlns:a16="http://schemas.microsoft.com/office/drawing/2014/main" id="{F7A68D49-6BEB-42B1-88AB-A11AAFECE3FF}"/>
                </a:ext>
              </a:extLst>
            </p:cNvPr>
            <p:cNvGraphicFramePr/>
            <p:nvPr>
              <p:extLst>
                <p:ext uri="{D42A27DB-BD31-4B8C-83A1-F6EECF244321}">
                  <p14:modId xmlns:p14="http://schemas.microsoft.com/office/powerpoint/2010/main" val="658192857"/>
                </p:ext>
              </p:extLst>
            </p:nvPr>
          </p:nvGraphicFramePr>
          <p:xfrm>
            <a:off x="4871962" y="1873498"/>
            <a:ext cx="3638913" cy="1927734"/>
          </p:xfrm>
          <a:graphic>
            <a:graphicData uri="http://schemas.openxmlformats.org/drawingml/2006/chart">
              <c:chart xmlns:c="http://schemas.openxmlformats.org/drawingml/2006/chart" xmlns:r="http://schemas.openxmlformats.org/officeDocument/2006/relationships" r:id="rId2"/>
            </a:graphicData>
          </a:graphic>
        </p:graphicFrame>
        <p:grpSp>
          <p:nvGrpSpPr>
            <p:cNvPr id="37" name="グループ化 36">
              <a:extLst>
                <a:ext uri="{FF2B5EF4-FFF2-40B4-BE49-F238E27FC236}">
                  <a16:creationId xmlns:a16="http://schemas.microsoft.com/office/drawing/2014/main" id="{B123D84E-ADCA-1063-4874-3D4ECB29617D}"/>
                </a:ext>
              </a:extLst>
            </p:cNvPr>
            <p:cNvGrpSpPr/>
            <p:nvPr/>
          </p:nvGrpSpPr>
          <p:grpSpPr>
            <a:xfrm>
              <a:off x="6766598" y="2070176"/>
              <a:ext cx="1886163" cy="1170593"/>
              <a:chOff x="6766598" y="2070176"/>
              <a:chExt cx="1886163" cy="1170593"/>
            </a:xfrm>
          </p:grpSpPr>
          <p:grpSp>
            <p:nvGrpSpPr>
              <p:cNvPr id="33" name="グループ化 32">
                <a:extLst>
                  <a:ext uri="{FF2B5EF4-FFF2-40B4-BE49-F238E27FC236}">
                    <a16:creationId xmlns:a16="http://schemas.microsoft.com/office/drawing/2014/main" id="{E26362A2-5C9B-B524-E473-66E0102D9BF5}"/>
                  </a:ext>
                </a:extLst>
              </p:cNvPr>
              <p:cNvGrpSpPr/>
              <p:nvPr/>
            </p:nvGrpSpPr>
            <p:grpSpPr>
              <a:xfrm>
                <a:off x="6766598" y="2070176"/>
                <a:ext cx="1886163" cy="464514"/>
                <a:chOff x="6766598" y="2070176"/>
                <a:chExt cx="1886163" cy="464514"/>
              </a:xfrm>
            </p:grpSpPr>
            <p:cxnSp>
              <p:nvCxnSpPr>
                <p:cNvPr id="31" name="直線矢印コネクタ 30">
                  <a:extLst>
                    <a:ext uri="{FF2B5EF4-FFF2-40B4-BE49-F238E27FC236}">
                      <a16:creationId xmlns:a16="http://schemas.microsoft.com/office/drawing/2014/main" id="{572A9BB7-3C16-7FDC-22C4-FA55ADA6A8C0}"/>
                    </a:ext>
                  </a:extLst>
                </p:cNvPr>
                <p:cNvCxnSpPr>
                  <a:cxnSpLocks/>
                </p:cNvCxnSpPr>
                <p:nvPr/>
              </p:nvCxnSpPr>
              <p:spPr>
                <a:xfrm>
                  <a:off x="6766598" y="2302078"/>
                  <a:ext cx="804075" cy="0"/>
                </a:xfrm>
                <a:prstGeom prst="straightConnector1">
                  <a:avLst/>
                </a:prstGeom>
                <a:ln w="9525">
                  <a:solidFill>
                    <a:schemeClr val="tx1"/>
                  </a:solidFill>
                  <a:headEnd type="oval"/>
                </a:ln>
              </p:spPr>
              <p:style>
                <a:lnRef idx="2">
                  <a:schemeClr val="accent1"/>
                </a:lnRef>
                <a:fillRef idx="0">
                  <a:schemeClr val="accent1"/>
                </a:fillRef>
                <a:effectRef idx="1">
                  <a:schemeClr val="accent1"/>
                </a:effectRef>
                <a:fontRef idx="minor">
                  <a:schemeClr val="tx1"/>
                </a:fontRef>
              </p:style>
            </p:cxnSp>
            <p:sp>
              <p:nvSpPr>
                <p:cNvPr id="32" name="正方形/長方形 31">
                  <a:extLst>
                    <a:ext uri="{FF2B5EF4-FFF2-40B4-BE49-F238E27FC236}">
                      <a16:creationId xmlns:a16="http://schemas.microsoft.com/office/drawing/2014/main" id="{45290C1A-5850-4FFB-DB00-C7A897C5C613}"/>
                    </a:ext>
                  </a:extLst>
                </p:cNvPr>
                <p:cNvSpPr/>
                <p:nvPr/>
              </p:nvSpPr>
              <p:spPr>
                <a:xfrm>
                  <a:off x="7680440" y="2070176"/>
                  <a:ext cx="972321" cy="464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ＭＳ Ｐゴシック" panose="020B0600070205080204" pitchFamily="50" charset="-128"/>
                      <a:ea typeface="ＭＳ Ｐゴシック" panose="020B0600070205080204" pitchFamily="50" charset="-128"/>
                    </a:rPr>
                    <a:t>開催あり</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en-US" altLang="ja-JP" sz="1600" dirty="0">
                      <a:solidFill>
                        <a:schemeClr val="tx1"/>
                      </a:solidFill>
                      <a:latin typeface="ＭＳ Ｐゴシック" panose="020B0600070205080204" pitchFamily="50" charset="-128"/>
                      <a:ea typeface="ＭＳ Ｐゴシック" panose="020B0600070205080204" pitchFamily="50" charset="-128"/>
                    </a:rPr>
                    <a:t>5</a:t>
                  </a:r>
                  <a:r>
                    <a:rPr lang="ja-JP" altLang="en-US" sz="16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grpSp>
          <p:grpSp>
            <p:nvGrpSpPr>
              <p:cNvPr id="34" name="グループ化 33">
                <a:extLst>
                  <a:ext uri="{FF2B5EF4-FFF2-40B4-BE49-F238E27FC236}">
                    <a16:creationId xmlns:a16="http://schemas.microsoft.com/office/drawing/2014/main" id="{32331B3A-53C5-E8C4-5198-F4749C2EFF4F}"/>
                  </a:ext>
                </a:extLst>
              </p:cNvPr>
              <p:cNvGrpSpPr/>
              <p:nvPr/>
            </p:nvGrpSpPr>
            <p:grpSpPr>
              <a:xfrm>
                <a:off x="7046752" y="2776255"/>
                <a:ext cx="1606009" cy="464514"/>
                <a:chOff x="7046752" y="1868840"/>
                <a:chExt cx="1606009" cy="464514"/>
              </a:xfrm>
            </p:grpSpPr>
            <p:cxnSp>
              <p:nvCxnSpPr>
                <p:cNvPr id="35" name="直線矢印コネクタ 34">
                  <a:extLst>
                    <a:ext uri="{FF2B5EF4-FFF2-40B4-BE49-F238E27FC236}">
                      <a16:creationId xmlns:a16="http://schemas.microsoft.com/office/drawing/2014/main" id="{F6542325-48CB-6D0D-7F39-424C1600F94A}"/>
                    </a:ext>
                  </a:extLst>
                </p:cNvPr>
                <p:cNvCxnSpPr>
                  <a:cxnSpLocks/>
                </p:cNvCxnSpPr>
                <p:nvPr/>
              </p:nvCxnSpPr>
              <p:spPr>
                <a:xfrm>
                  <a:off x="7046752" y="2100742"/>
                  <a:ext cx="523921" cy="0"/>
                </a:xfrm>
                <a:prstGeom prst="straightConnector1">
                  <a:avLst/>
                </a:prstGeom>
                <a:ln w="9525">
                  <a:solidFill>
                    <a:schemeClr val="tx1"/>
                  </a:solidFill>
                  <a:headEnd type="oval"/>
                </a:ln>
              </p:spPr>
              <p:style>
                <a:lnRef idx="2">
                  <a:schemeClr val="accent1"/>
                </a:lnRef>
                <a:fillRef idx="0">
                  <a:schemeClr val="accent1"/>
                </a:fillRef>
                <a:effectRef idx="1">
                  <a:schemeClr val="accent1"/>
                </a:effectRef>
                <a:fontRef idx="minor">
                  <a:schemeClr val="tx1"/>
                </a:fontRef>
              </p:style>
            </p:cxnSp>
            <p:sp>
              <p:nvSpPr>
                <p:cNvPr id="36" name="正方形/長方形 35">
                  <a:extLst>
                    <a:ext uri="{FF2B5EF4-FFF2-40B4-BE49-F238E27FC236}">
                      <a16:creationId xmlns:a16="http://schemas.microsoft.com/office/drawing/2014/main" id="{5FC47C5D-9CDD-4EB7-C67C-9530428E039D}"/>
                    </a:ext>
                  </a:extLst>
                </p:cNvPr>
                <p:cNvSpPr/>
                <p:nvPr/>
              </p:nvSpPr>
              <p:spPr>
                <a:xfrm>
                  <a:off x="7680440" y="1868840"/>
                  <a:ext cx="972321" cy="464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accent3"/>
                      </a:solidFill>
                      <a:latin typeface="ＭＳ Ｐゴシック" panose="020B0600070205080204" pitchFamily="50" charset="-128"/>
                      <a:ea typeface="ＭＳ Ｐゴシック" panose="020B0600070205080204" pitchFamily="50" charset="-128"/>
                    </a:rPr>
                    <a:t>開催なし</a:t>
                  </a:r>
                  <a:br>
                    <a:rPr lang="en-US" altLang="ja-JP" sz="1600" b="1" dirty="0">
                      <a:solidFill>
                        <a:schemeClr val="accent3"/>
                      </a:solidFill>
                      <a:latin typeface="ＭＳ Ｐゴシック" panose="020B0600070205080204" pitchFamily="50" charset="-128"/>
                      <a:ea typeface="ＭＳ Ｐゴシック" panose="020B0600070205080204" pitchFamily="50" charset="-128"/>
                    </a:rPr>
                  </a:br>
                  <a:r>
                    <a:rPr lang="en-US" altLang="ja-JP" sz="1600" b="1" dirty="0">
                      <a:solidFill>
                        <a:schemeClr val="accent3"/>
                      </a:solidFill>
                      <a:latin typeface="ＭＳ Ｐゴシック" panose="020B0600070205080204" pitchFamily="50" charset="-128"/>
                      <a:ea typeface="ＭＳ Ｐゴシック" panose="020B0600070205080204" pitchFamily="50" charset="-128"/>
                    </a:rPr>
                    <a:t>95</a:t>
                  </a:r>
                  <a:r>
                    <a:rPr lang="ja-JP" altLang="en-US" sz="1600" b="1" dirty="0">
                      <a:solidFill>
                        <a:schemeClr val="accent3"/>
                      </a:solidFill>
                      <a:latin typeface="ＭＳ Ｐゴシック" panose="020B0600070205080204" pitchFamily="50" charset="-128"/>
                      <a:ea typeface="ＭＳ Ｐゴシック" panose="020B0600070205080204" pitchFamily="50" charset="-128"/>
                    </a:rPr>
                    <a:t>％</a:t>
                  </a:r>
                </a:p>
              </p:txBody>
            </p:sp>
          </p:grpSp>
        </p:grpSp>
      </p:grpSp>
      <p:sp>
        <p:nvSpPr>
          <p:cNvPr id="40" name="正方形/長方形 39">
            <a:extLst>
              <a:ext uri="{FF2B5EF4-FFF2-40B4-BE49-F238E27FC236}">
                <a16:creationId xmlns:a16="http://schemas.microsoft.com/office/drawing/2014/main" id="{18B5129C-3707-B960-C423-7C4B159F37F0}"/>
              </a:ext>
            </a:extLst>
          </p:cNvPr>
          <p:cNvSpPr/>
          <p:nvPr/>
        </p:nvSpPr>
        <p:spPr>
          <a:xfrm>
            <a:off x="5163594" y="1877432"/>
            <a:ext cx="3508653" cy="618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自治体による</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ビジネスコンテストの開催率</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050" dirty="0">
                <a:solidFill>
                  <a:schemeClr val="tx1"/>
                </a:solidFill>
                <a:latin typeface="ＭＳ Ｐゴシック" panose="020B0600070205080204" pitchFamily="50" charset="-128"/>
                <a:ea typeface="ＭＳ Ｐゴシック" panose="020B0600070205080204" pitchFamily="50" charset="-128"/>
              </a:rPr>
              <a:t>（自社調査）</a:t>
            </a:r>
          </a:p>
        </p:txBody>
      </p:sp>
      <p:grpSp>
        <p:nvGrpSpPr>
          <p:cNvPr id="61" name="グループ化 60">
            <a:extLst>
              <a:ext uri="{FF2B5EF4-FFF2-40B4-BE49-F238E27FC236}">
                <a16:creationId xmlns:a16="http://schemas.microsoft.com/office/drawing/2014/main" id="{25DD955C-9FEB-489D-46CF-26561C431B5D}"/>
              </a:ext>
            </a:extLst>
          </p:cNvPr>
          <p:cNvGrpSpPr/>
          <p:nvPr/>
        </p:nvGrpSpPr>
        <p:grpSpPr>
          <a:xfrm>
            <a:off x="8901355" y="1992904"/>
            <a:ext cx="2777199" cy="2062981"/>
            <a:chOff x="8789595" y="1889755"/>
            <a:chExt cx="2777199" cy="2269279"/>
          </a:xfrm>
        </p:grpSpPr>
        <p:sp>
          <p:nvSpPr>
            <p:cNvPr id="46" name="フリーフォーム: 図形 45">
              <a:extLst>
                <a:ext uri="{FF2B5EF4-FFF2-40B4-BE49-F238E27FC236}">
                  <a16:creationId xmlns:a16="http://schemas.microsoft.com/office/drawing/2014/main" id="{4E0AFF77-8417-C59C-7C97-4C0FEBCF5646}"/>
                </a:ext>
              </a:extLst>
            </p:cNvPr>
            <p:cNvSpPr/>
            <p:nvPr/>
          </p:nvSpPr>
          <p:spPr>
            <a:xfrm rot="16200000">
              <a:off x="9043555" y="1635795"/>
              <a:ext cx="2269279" cy="2777199"/>
            </a:xfrm>
            <a:custGeom>
              <a:avLst/>
              <a:gdLst>
                <a:gd name="connsiteX0" fmla="*/ 2194256 w 2194256"/>
                <a:gd name="connsiteY0" fmla="*/ 447316 h 2777199"/>
                <a:gd name="connsiteX1" fmla="*/ 2194256 w 2194256"/>
                <a:gd name="connsiteY1" fmla="*/ 2618006 h 2777199"/>
                <a:gd name="connsiteX2" fmla="*/ 2035063 w 2194256"/>
                <a:gd name="connsiteY2" fmla="*/ 2777199 h 2777199"/>
                <a:gd name="connsiteX3" fmla="*/ 159193 w 2194256"/>
                <a:gd name="connsiteY3" fmla="*/ 2777199 h 2777199"/>
                <a:gd name="connsiteX4" fmla="*/ 0 w 2194256"/>
                <a:gd name="connsiteY4" fmla="*/ 2618006 h 2777199"/>
                <a:gd name="connsiteX5" fmla="*/ 0 w 2194256"/>
                <a:gd name="connsiteY5" fmla="*/ 447316 h 2777199"/>
                <a:gd name="connsiteX6" fmla="*/ 159193 w 2194256"/>
                <a:gd name="connsiteY6" fmla="*/ 288123 h 2777199"/>
                <a:gd name="connsiteX7" fmla="*/ 370100 w 2194256"/>
                <a:gd name="connsiteY7" fmla="*/ 288123 h 2777199"/>
                <a:gd name="connsiteX8" fmla="*/ 481146 w 2194256"/>
                <a:gd name="connsiteY8" fmla="*/ 0 h 2777199"/>
                <a:gd name="connsiteX9" fmla="*/ 592191 w 2194256"/>
                <a:gd name="connsiteY9" fmla="*/ 288123 h 2777199"/>
                <a:gd name="connsiteX10" fmla="*/ 2035063 w 2194256"/>
                <a:gd name="connsiteY10" fmla="*/ 288123 h 2777199"/>
                <a:gd name="connsiteX11" fmla="*/ 2194256 w 2194256"/>
                <a:gd name="connsiteY11" fmla="*/ 447316 h 277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4256" h="2777199">
                  <a:moveTo>
                    <a:pt x="2194256" y="447316"/>
                  </a:moveTo>
                  <a:lnTo>
                    <a:pt x="2194256" y="2618006"/>
                  </a:lnTo>
                  <a:cubicBezTo>
                    <a:pt x="2194256" y="2705926"/>
                    <a:pt x="2122983" y="2777199"/>
                    <a:pt x="2035063" y="2777199"/>
                  </a:cubicBezTo>
                  <a:lnTo>
                    <a:pt x="159193" y="2777199"/>
                  </a:lnTo>
                  <a:cubicBezTo>
                    <a:pt x="71273" y="2777199"/>
                    <a:pt x="0" y="2705926"/>
                    <a:pt x="0" y="2618006"/>
                  </a:cubicBezTo>
                  <a:lnTo>
                    <a:pt x="0" y="447316"/>
                  </a:lnTo>
                  <a:cubicBezTo>
                    <a:pt x="0" y="359396"/>
                    <a:pt x="71273" y="288123"/>
                    <a:pt x="159193" y="288123"/>
                  </a:cubicBezTo>
                  <a:lnTo>
                    <a:pt x="370100" y="288123"/>
                  </a:lnTo>
                  <a:lnTo>
                    <a:pt x="481146" y="0"/>
                  </a:lnTo>
                  <a:lnTo>
                    <a:pt x="592191" y="288123"/>
                  </a:lnTo>
                  <a:lnTo>
                    <a:pt x="2035063" y="288123"/>
                  </a:lnTo>
                  <a:cubicBezTo>
                    <a:pt x="2122983" y="288123"/>
                    <a:pt x="2194256" y="359396"/>
                    <a:pt x="2194256" y="447316"/>
                  </a:cubicBezTo>
                  <a:close/>
                </a:path>
              </a:pathLst>
            </a:custGeom>
            <a:solidFill>
              <a:schemeClr val="accent3">
                <a:lumMod val="20000"/>
                <a:lumOff val="8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47" name="正方形/長方形 46">
              <a:extLst>
                <a:ext uri="{FF2B5EF4-FFF2-40B4-BE49-F238E27FC236}">
                  <a16:creationId xmlns:a16="http://schemas.microsoft.com/office/drawing/2014/main" id="{B80CC91D-2BD1-8C37-D1D4-8052AB7DCCBB}"/>
                </a:ext>
              </a:extLst>
            </p:cNvPr>
            <p:cNvSpPr/>
            <p:nvPr/>
          </p:nvSpPr>
          <p:spPr>
            <a:xfrm>
              <a:off x="9125686" y="2065739"/>
              <a:ext cx="2396458"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開催しない理由</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050" dirty="0">
                  <a:solidFill>
                    <a:schemeClr val="tx1"/>
                  </a:solidFill>
                  <a:latin typeface="ＭＳ Ｐゴシック" panose="020B0600070205080204" pitchFamily="50" charset="-128"/>
                  <a:ea typeface="ＭＳ Ｐゴシック" panose="020B0600070205080204" pitchFamily="50" charset="-128"/>
                </a:rPr>
                <a:t>（自治体関係者へのインタビュー結果）</a:t>
              </a:r>
              <a:endParaRPr kumimoji="1" lang="ja-JP" altLang="en-US" sz="700" dirty="0">
                <a:solidFill>
                  <a:schemeClr val="tx1"/>
                </a:solidFill>
                <a:latin typeface="ＭＳ Ｐゴシック" panose="020B0600070205080204" pitchFamily="50" charset="-128"/>
                <a:ea typeface="ＭＳ Ｐゴシック" panose="020B0600070205080204" pitchFamily="50" charset="-128"/>
              </a:endParaRPr>
            </a:p>
          </p:txBody>
        </p:sp>
        <p:grpSp>
          <p:nvGrpSpPr>
            <p:cNvPr id="60" name="グループ化 59">
              <a:extLst>
                <a:ext uri="{FF2B5EF4-FFF2-40B4-BE49-F238E27FC236}">
                  <a16:creationId xmlns:a16="http://schemas.microsoft.com/office/drawing/2014/main" id="{34332D3C-2962-05D0-ADD4-096F3639CC20}"/>
                </a:ext>
              </a:extLst>
            </p:cNvPr>
            <p:cNvGrpSpPr/>
            <p:nvPr/>
          </p:nvGrpSpPr>
          <p:grpSpPr>
            <a:xfrm>
              <a:off x="9234616" y="2645428"/>
              <a:ext cx="2178598" cy="1360940"/>
              <a:chOff x="9234616" y="2645428"/>
              <a:chExt cx="2178598" cy="1360940"/>
            </a:xfrm>
          </p:grpSpPr>
          <p:sp>
            <p:nvSpPr>
              <p:cNvPr id="48" name="四角形: 角を丸くする 47">
                <a:extLst>
                  <a:ext uri="{FF2B5EF4-FFF2-40B4-BE49-F238E27FC236}">
                    <a16:creationId xmlns:a16="http://schemas.microsoft.com/office/drawing/2014/main" id="{94AA3E8A-B6E7-1B1B-104B-D9944090DC26}"/>
                  </a:ext>
                </a:extLst>
              </p:cNvPr>
              <p:cNvSpPr/>
              <p:nvPr/>
            </p:nvSpPr>
            <p:spPr>
              <a:xfrm>
                <a:off x="9234616" y="2645428"/>
                <a:ext cx="2178598" cy="3838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開催</a:t>
                </a:r>
                <a:r>
                  <a:rPr lang="ja-JP" altLang="en-US" sz="1600" dirty="0">
                    <a:solidFill>
                      <a:schemeClr val="tx1"/>
                    </a:solidFill>
                    <a:latin typeface="ＭＳ Ｐゴシック" panose="020B0600070205080204" pitchFamily="50" charset="-128"/>
                    <a:ea typeface="ＭＳ Ｐゴシック" panose="020B0600070205080204" pitchFamily="50" charset="-128"/>
                  </a:rPr>
                  <a:t>が大きな</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手間</a:t>
                </a:r>
              </a:p>
            </p:txBody>
          </p:sp>
          <p:sp>
            <p:nvSpPr>
              <p:cNvPr id="49" name="四角形: 角を丸くする 48">
                <a:extLst>
                  <a:ext uri="{FF2B5EF4-FFF2-40B4-BE49-F238E27FC236}">
                    <a16:creationId xmlns:a16="http://schemas.microsoft.com/office/drawing/2014/main" id="{884F53E4-E891-69E3-B3B3-2067122332E7}"/>
                  </a:ext>
                </a:extLst>
              </p:cNvPr>
              <p:cNvSpPr/>
              <p:nvPr/>
            </p:nvSpPr>
            <p:spPr>
              <a:xfrm>
                <a:off x="9234616" y="3133950"/>
                <a:ext cx="2178598" cy="38389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多額の費用</a:t>
                </a:r>
              </a:p>
            </p:txBody>
          </p:sp>
          <p:sp>
            <p:nvSpPr>
              <p:cNvPr id="50" name="四角形: 角を丸くする 49">
                <a:extLst>
                  <a:ext uri="{FF2B5EF4-FFF2-40B4-BE49-F238E27FC236}">
                    <a16:creationId xmlns:a16="http://schemas.microsoft.com/office/drawing/2014/main" id="{2AE584D7-9A09-037C-C04A-1AF0B55E4F74}"/>
                  </a:ext>
                </a:extLst>
              </p:cNvPr>
              <p:cNvSpPr/>
              <p:nvPr/>
            </p:nvSpPr>
            <p:spPr>
              <a:xfrm>
                <a:off x="9234616" y="3622472"/>
                <a:ext cx="2178598" cy="38389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ノウハウ不足</a:t>
                </a:r>
              </a:p>
            </p:txBody>
          </p:sp>
        </p:grpSp>
      </p:grpSp>
      <p:sp>
        <p:nvSpPr>
          <p:cNvPr id="57" name="正方形/長方形 56">
            <a:extLst>
              <a:ext uri="{FF2B5EF4-FFF2-40B4-BE49-F238E27FC236}">
                <a16:creationId xmlns:a16="http://schemas.microsoft.com/office/drawing/2014/main" id="{BEF13393-A1E7-C997-97F0-3C0C8CA25BA2}"/>
              </a:ext>
            </a:extLst>
          </p:cNvPr>
          <p:cNvSpPr/>
          <p:nvPr/>
        </p:nvSpPr>
        <p:spPr>
          <a:xfrm>
            <a:off x="7661586" y="5115236"/>
            <a:ext cx="3843989" cy="13986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「自治コン」なら</a:t>
            </a:r>
            <a:endParaRPr kumimoji="1" lang="en-US" altLang="ja-JP" sz="1600" dirty="0">
              <a:solidFill>
                <a:schemeClr val="tx1"/>
              </a:solidFill>
              <a:latin typeface="ＭＳ Ｐゴシック" panose="020B0600070205080204" pitchFamily="50" charset="-128"/>
              <a:ea typeface="ＭＳ Ｐゴシック" panose="020B0600070205080204" pitchFamily="50" charset="-128"/>
            </a:endParaRPr>
          </a:p>
          <a:p>
            <a:pPr>
              <a:spcBef>
                <a:spcPts val="600"/>
              </a:spcBef>
            </a:pPr>
            <a:r>
              <a:rPr kumimoji="1" lang="ja-JP" altLang="en-US" sz="2800" dirty="0">
                <a:solidFill>
                  <a:schemeClr val="accent3"/>
                </a:solidFill>
                <a:latin typeface="ＭＳ Ｐゴシック" panose="020B0600070205080204" pitchFamily="50" charset="-128"/>
                <a:ea typeface="ＭＳ Ｐゴシック" panose="020B0600070205080204" pitchFamily="50" charset="-128"/>
              </a:rPr>
              <a:t>無料</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かつ</a:t>
            </a:r>
            <a:r>
              <a:rPr lang="ja-JP" altLang="en-US" sz="2800" dirty="0">
                <a:solidFill>
                  <a:schemeClr val="accent3"/>
                </a:solidFill>
                <a:latin typeface="ＭＳ Ｐゴシック" panose="020B0600070205080204" pitchFamily="50" charset="-128"/>
                <a:ea typeface="ＭＳ Ｐゴシック" panose="020B0600070205080204" pitchFamily="50" charset="-128"/>
              </a:rPr>
              <a:t>手軽</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にコンテストを開催し</a:t>
            </a:r>
            <a:endParaRPr kumimoji="1" lang="en-US" altLang="ja-JP" sz="1600" dirty="0">
              <a:solidFill>
                <a:schemeClr val="tx1"/>
              </a:solidFill>
              <a:latin typeface="ＭＳ Ｐゴシック" panose="020B0600070205080204" pitchFamily="50" charset="-128"/>
              <a:ea typeface="ＭＳ Ｐゴシック" panose="020B0600070205080204" pitchFamily="50" charset="-128"/>
            </a:endParaRPr>
          </a:p>
          <a:p>
            <a:pPr>
              <a:spcBef>
                <a:spcPts val="600"/>
              </a:spcBef>
            </a:pPr>
            <a:r>
              <a:rPr lang="ja-JP" altLang="en-US" sz="2800" dirty="0">
                <a:solidFill>
                  <a:schemeClr val="accent3"/>
                </a:solidFill>
                <a:latin typeface="ＭＳ Ｐゴシック" panose="020B0600070205080204" pitchFamily="50" charset="-128"/>
                <a:ea typeface="ＭＳ Ｐゴシック" panose="020B0600070205080204" pitchFamily="50" charset="-128"/>
              </a:rPr>
              <a:t>中小企業との共創</a:t>
            </a:r>
            <a:r>
              <a:rPr lang="ja-JP" altLang="en-US" sz="1600" dirty="0">
                <a:solidFill>
                  <a:schemeClr val="tx1"/>
                </a:solidFill>
                <a:latin typeface="ＭＳ Ｐゴシック" panose="020B0600070205080204" pitchFamily="50" charset="-128"/>
                <a:ea typeface="ＭＳ Ｐゴシック" panose="020B0600070205080204" pitchFamily="50" charset="-128"/>
              </a:rPr>
              <a:t>が加速</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pic>
        <p:nvPicPr>
          <p:cNvPr id="11" name="図 10">
            <a:extLst>
              <a:ext uri="{FF2B5EF4-FFF2-40B4-BE49-F238E27FC236}">
                <a16:creationId xmlns:a16="http://schemas.microsoft.com/office/drawing/2014/main" id="{B199F0EE-831A-8E02-5DE2-4B1DD6234510}"/>
              </a:ext>
            </a:extLst>
          </p:cNvPr>
          <p:cNvPicPr>
            <a:picLocks noChangeAspect="1"/>
          </p:cNvPicPr>
          <p:nvPr/>
        </p:nvPicPr>
        <p:blipFill>
          <a:blip r:embed="rId3">
            <a:duotone>
              <a:schemeClr val="accent3">
                <a:shade val="45000"/>
                <a:satMod val="135000"/>
              </a:schemeClr>
              <a:prstClr val="white"/>
            </a:duotone>
          </a:blip>
          <a:stretch>
            <a:fillRect/>
          </a:stretch>
        </p:blipFill>
        <p:spPr>
          <a:xfrm>
            <a:off x="4990490" y="4954463"/>
            <a:ext cx="2462625" cy="1641750"/>
          </a:xfrm>
          <a:prstGeom prst="rect">
            <a:avLst/>
          </a:prstGeom>
        </p:spPr>
      </p:pic>
    </p:spTree>
    <p:extLst>
      <p:ext uri="{BB962C8B-B14F-4D97-AF65-F5344CB8AC3E}">
        <p14:creationId xmlns:p14="http://schemas.microsoft.com/office/powerpoint/2010/main" val="3910589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640F1-C9CE-B4B3-DBE4-18C0D4912BB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A01F307-5852-ACF2-6405-ADA1FC630B97}"/>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03</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誰のどのような課題を解決しているのか？（中小企業）</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3CF32D44-5C45-9618-8504-A9E30C5513ED}"/>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中小企業</a:t>
            </a:r>
            <a:r>
              <a:rPr kumimoji="1" lang="ja-JP" altLang="en-US" sz="2000" b="1">
                <a:solidFill>
                  <a:schemeClr val="tx1"/>
                </a:solidFill>
                <a:latin typeface="ＭＳ Ｐゴシック" panose="020B0600070205080204" pitchFamily="50" charset="-128"/>
                <a:ea typeface="ＭＳ Ｐゴシック" panose="020B0600070205080204" pitchFamily="50" charset="-128"/>
              </a:rPr>
              <a:t>の「商品</a:t>
            </a:r>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・サービスを軌道に乗せるきっかけがない」という課題にも、「自治コン」は寄り添えます</a:t>
            </a:r>
            <a:r>
              <a:rPr lang="ja-JP" altLang="en-US" sz="2000" b="1" dirty="0">
                <a:solidFill>
                  <a:schemeClr val="tx1"/>
                </a:solidFill>
                <a:latin typeface="ＭＳ Ｐゴシック" panose="020B0600070205080204" pitchFamily="50" charset="-128"/>
                <a:ea typeface="ＭＳ Ｐゴシック" panose="020B0600070205080204" pitchFamily="50" charset="-128"/>
              </a:rPr>
              <a:t>。</a:t>
            </a:r>
            <a:endParaRPr kumimoji="1" lang="en-US" altLang="ja-JP" sz="20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8" name="グループ化 7">
            <a:extLst>
              <a:ext uri="{FF2B5EF4-FFF2-40B4-BE49-F238E27FC236}">
                <a16:creationId xmlns:a16="http://schemas.microsoft.com/office/drawing/2014/main" id="{AA4EAEF9-B8D1-72E9-D928-AFAC361090A1}"/>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1D131D2E-9235-4B93-AA26-7D9A1AA6E734}"/>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5784A82E-55D4-F53A-94F8-125B84EC5149}"/>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9D8EA1A4-3EDC-C793-0B5A-3157DBFD70C8}"/>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優れた商品・サービスを有していても、あるいは</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経営者が情熱を有していても、資金、顧客基盤、</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協業先、宣伝手段、実績などの不足が原因で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苦しんでいる中小企業は非常に多いです。</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こうした企業に必要なのはほんの少しの「きっかけ」で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あり、それこそがビジネスコンテストに参加する意義</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です。自治体は財源、企業・市民とのコネクション、</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施設、広告媒体などのアセットを有しているため、</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コンテスト入賞の対価として、これらを中小企業に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提供しながら、共創に取組むことができます。</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また、コンテスト入賞や自治体との協業という実績は、</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中小企業が活動していくにあたって大きな追い風と</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なり、課題・解決策を横展開して全国の自治体に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広げていくという本サービスの特性も相まって、</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さらなる案件獲得に繋がっていきます。</a:t>
                </a:r>
              </a:p>
            </p:txBody>
          </p:sp>
          <p:sp>
            <p:nvSpPr>
              <p:cNvPr id="3" name="四角形: 角を丸くする 2">
                <a:extLst>
                  <a:ext uri="{FF2B5EF4-FFF2-40B4-BE49-F238E27FC236}">
                    <a16:creationId xmlns:a16="http://schemas.microsoft.com/office/drawing/2014/main" id="{4C2BFD34-9FCC-1A38-8918-AE540035797F}"/>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73B70E6E-9A57-45EC-DBFF-1B060EB33E2E}"/>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6</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8" name="グループ化 17">
            <a:extLst>
              <a:ext uri="{FF2B5EF4-FFF2-40B4-BE49-F238E27FC236}">
                <a16:creationId xmlns:a16="http://schemas.microsoft.com/office/drawing/2014/main" id="{8E59F3C0-8A89-18C8-5F0E-C98ECEE32AA5}"/>
              </a:ext>
            </a:extLst>
          </p:cNvPr>
          <p:cNvGrpSpPr/>
          <p:nvPr/>
        </p:nvGrpSpPr>
        <p:grpSpPr>
          <a:xfrm>
            <a:off x="8690875" y="31825"/>
            <a:ext cx="3403880" cy="567231"/>
            <a:chOff x="8690875" y="6658"/>
            <a:chExt cx="3403880" cy="567231"/>
          </a:xfrm>
        </p:grpSpPr>
        <p:grpSp>
          <p:nvGrpSpPr>
            <p:cNvPr id="19" name="グループ化 18">
              <a:extLst>
                <a:ext uri="{FF2B5EF4-FFF2-40B4-BE49-F238E27FC236}">
                  <a16:creationId xmlns:a16="http://schemas.microsoft.com/office/drawing/2014/main" id="{97453506-FD53-B40A-897E-66AA2F890869}"/>
                </a:ext>
              </a:extLst>
            </p:cNvPr>
            <p:cNvGrpSpPr/>
            <p:nvPr/>
          </p:nvGrpSpPr>
          <p:grpSpPr>
            <a:xfrm>
              <a:off x="8690875" y="256621"/>
              <a:ext cx="3403880" cy="317268"/>
              <a:chOff x="8690875" y="256621"/>
              <a:chExt cx="3403880" cy="317268"/>
            </a:xfrm>
          </p:grpSpPr>
          <p:sp>
            <p:nvSpPr>
              <p:cNvPr id="21" name="正方形/長方形 20">
                <a:extLst>
                  <a:ext uri="{FF2B5EF4-FFF2-40B4-BE49-F238E27FC236}">
                    <a16:creationId xmlns:a16="http://schemas.microsoft.com/office/drawing/2014/main" id="{D7B2BB2C-044B-088C-4407-75658E87898C}"/>
                  </a:ext>
                </a:extLst>
              </p:cNvPr>
              <p:cNvSpPr/>
              <p:nvPr/>
            </p:nvSpPr>
            <p:spPr>
              <a:xfrm>
                <a:off x="869087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2" name="正方形/長方形 21">
                <a:extLst>
                  <a:ext uri="{FF2B5EF4-FFF2-40B4-BE49-F238E27FC236}">
                    <a16:creationId xmlns:a16="http://schemas.microsoft.com/office/drawing/2014/main" id="{F5A590B9-C830-07E9-C46D-1DE39344B321}"/>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3" name="正方形/長方形 22">
                <a:extLst>
                  <a:ext uri="{FF2B5EF4-FFF2-40B4-BE49-F238E27FC236}">
                    <a16:creationId xmlns:a16="http://schemas.microsoft.com/office/drawing/2014/main" id="{638F396E-BCAE-089B-F51A-85B457E78D78}"/>
                  </a:ext>
                </a:extLst>
              </p:cNvPr>
              <p:cNvSpPr/>
              <p:nvPr/>
            </p:nvSpPr>
            <p:spPr>
              <a:xfrm>
                <a:off x="1045219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4" name="正方形/長方形 23">
                <a:extLst>
                  <a:ext uri="{FF2B5EF4-FFF2-40B4-BE49-F238E27FC236}">
                    <a16:creationId xmlns:a16="http://schemas.microsoft.com/office/drawing/2014/main" id="{068E60F0-A85E-FE18-C042-DA8CF2B0D4E5}"/>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20" name="正方形/長方形 19">
              <a:extLst>
                <a:ext uri="{FF2B5EF4-FFF2-40B4-BE49-F238E27FC236}">
                  <a16:creationId xmlns:a16="http://schemas.microsoft.com/office/drawing/2014/main" id="{EDE6C92E-93B0-6258-F8A6-BC644E0845E2}"/>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sp>
        <p:nvSpPr>
          <p:cNvPr id="65" name="四角形: 角を丸くする 64">
            <a:extLst>
              <a:ext uri="{FF2B5EF4-FFF2-40B4-BE49-F238E27FC236}">
                <a16:creationId xmlns:a16="http://schemas.microsoft.com/office/drawing/2014/main" id="{2A03F394-66F3-D31D-967C-AD375FD40E08}"/>
              </a:ext>
            </a:extLst>
          </p:cNvPr>
          <p:cNvSpPr/>
          <p:nvPr/>
        </p:nvSpPr>
        <p:spPr>
          <a:xfrm>
            <a:off x="5468464" y="2256009"/>
            <a:ext cx="2643496" cy="484633"/>
          </a:xfrm>
          <a:prstGeom prst="roundRect">
            <a:avLst>
              <a:gd name="adj" fmla="val 45690"/>
            </a:avLst>
          </a:prstGeom>
          <a:solidFill>
            <a:srgbClr val="145D3A"/>
          </a:solid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solidFill>
                <a:effectLst/>
                <a:uLnTx/>
                <a:uFillTx/>
                <a:latin typeface="Arial"/>
                <a:ea typeface="ＭＳ Ｐゴシック"/>
                <a:cs typeface="+mn-cs"/>
              </a:rPr>
              <a:t>優れた商品・サービスを持つが</a:t>
            </a:r>
            <a:br>
              <a:rPr kumimoji="0" lang="en-US" altLang="ja-JP" sz="1400" b="0" i="0" u="none" strike="noStrike" kern="0" cap="none" spc="0" normalizeH="0" baseline="0" noProof="0" dirty="0">
                <a:ln>
                  <a:noFill/>
                </a:ln>
                <a:solidFill>
                  <a:prstClr val="white"/>
                </a:solidFill>
                <a:effectLst/>
                <a:uLnTx/>
                <a:uFillTx/>
                <a:latin typeface="Arial"/>
                <a:ea typeface="ＭＳ Ｐゴシック"/>
                <a:cs typeface="+mn-cs"/>
              </a:rPr>
            </a:br>
            <a:r>
              <a:rPr kumimoji="0" lang="ja-JP" altLang="en-US" sz="1400" b="0" i="0" u="none" strike="noStrike" kern="0" cap="none" spc="0" normalizeH="0" baseline="0" noProof="0" dirty="0">
                <a:ln>
                  <a:noFill/>
                </a:ln>
                <a:solidFill>
                  <a:prstClr val="white"/>
                </a:solidFill>
                <a:effectLst/>
                <a:uLnTx/>
                <a:uFillTx/>
                <a:latin typeface="Arial"/>
                <a:ea typeface="ＭＳ Ｐゴシック"/>
                <a:cs typeface="+mn-cs"/>
              </a:rPr>
              <a:t>きっかけがない中小企業</a:t>
            </a:r>
          </a:p>
        </p:txBody>
      </p:sp>
      <p:sp>
        <p:nvSpPr>
          <p:cNvPr id="66" name="四角形: 角を丸くする 65">
            <a:extLst>
              <a:ext uri="{FF2B5EF4-FFF2-40B4-BE49-F238E27FC236}">
                <a16:creationId xmlns:a16="http://schemas.microsoft.com/office/drawing/2014/main" id="{F679FF38-71D2-8447-3B22-F0EF9D365300}"/>
              </a:ext>
            </a:extLst>
          </p:cNvPr>
          <p:cNvSpPr/>
          <p:nvPr/>
        </p:nvSpPr>
        <p:spPr>
          <a:xfrm>
            <a:off x="8993534" y="2256009"/>
            <a:ext cx="2643496" cy="484633"/>
          </a:xfrm>
          <a:prstGeom prst="roundRect">
            <a:avLst>
              <a:gd name="adj" fmla="val 45690"/>
            </a:avLst>
          </a:prstGeom>
          <a:solidFill>
            <a:srgbClr val="145D3A"/>
          </a:solid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solidFill>
                <a:effectLst/>
                <a:uLnTx/>
                <a:uFillTx/>
                <a:latin typeface="Arial"/>
                <a:ea typeface="ＭＳ Ｐゴシック"/>
                <a:cs typeface="+mn-cs"/>
              </a:rPr>
              <a:t>さまざまな課題を抱えている</a:t>
            </a:r>
            <a:br>
              <a:rPr kumimoji="0" lang="en-US" altLang="ja-JP" sz="1400" b="0" i="0" u="none" strike="noStrike" kern="0" cap="none" spc="0" normalizeH="0" baseline="0" noProof="0" dirty="0">
                <a:ln>
                  <a:noFill/>
                </a:ln>
                <a:solidFill>
                  <a:prstClr val="white"/>
                </a:solidFill>
                <a:effectLst/>
                <a:uLnTx/>
                <a:uFillTx/>
                <a:latin typeface="Arial"/>
                <a:ea typeface="ＭＳ Ｐゴシック"/>
                <a:cs typeface="+mn-cs"/>
              </a:rPr>
            </a:br>
            <a:r>
              <a:rPr kumimoji="0" lang="ja-JP" altLang="en-US" sz="1400" b="0" i="0" u="none" strike="noStrike" kern="0" cap="none" spc="0" normalizeH="0" baseline="0" noProof="0" dirty="0">
                <a:ln>
                  <a:noFill/>
                </a:ln>
                <a:solidFill>
                  <a:prstClr val="white"/>
                </a:solidFill>
                <a:effectLst/>
                <a:uLnTx/>
                <a:uFillTx/>
                <a:latin typeface="Arial"/>
                <a:ea typeface="ＭＳ Ｐゴシック"/>
                <a:cs typeface="+mn-cs"/>
              </a:rPr>
              <a:t>自治体</a:t>
            </a:r>
          </a:p>
        </p:txBody>
      </p:sp>
      <p:sp>
        <p:nvSpPr>
          <p:cNvPr id="57" name="楕円 56">
            <a:extLst>
              <a:ext uri="{FF2B5EF4-FFF2-40B4-BE49-F238E27FC236}">
                <a16:creationId xmlns:a16="http://schemas.microsoft.com/office/drawing/2014/main" id="{4553A36B-1B12-63EE-3C7B-0630CA23BDB5}"/>
              </a:ext>
            </a:extLst>
          </p:cNvPr>
          <p:cNvSpPr/>
          <p:nvPr/>
        </p:nvSpPr>
        <p:spPr>
          <a:xfrm>
            <a:off x="8981074" y="3189461"/>
            <a:ext cx="2608891" cy="2608891"/>
          </a:xfrm>
          <a:prstGeom prst="ellipse">
            <a:avLst/>
          </a:prstGeom>
          <a:solidFill>
            <a:schemeClr val="accent3">
              <a:lumMod val="20000"/>
              <a:lumOff val="80000"/>
            </a:schemeClr>
          </a:solidFill>
          <a:ln w="9525" cap="flat" cmpd="sng" algn="ctr">
            <a:no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Arial"/>
              <a:ea typeface="ＭＳ Ｐゴシック"/>
              <a:cs typeface="+mn-cs"/>
            </a:endParaRPr>
          </a:p>
        </p:txBody>
      </p:sp>
      <p:sp>
        <p:nvSpPr>
          <p:cNvPr id="58" name="楕円 57">
            <a:extLst>
              <a:ext uri="{FF2B5EF4-FFF2-40B4-BE49-F238E27FC236}">
                <a16:creationId xmlns:a16="http://schemas.microsoft.com/office/drawing/2014/main" id="{1F4B2228-E31F-5399-9F66-E58E8F3C9725}"/>
              </a:ext>
            </a:extLst>
          </p:cNvPr>
          <p:cNvSpPr/>
          <p:nvPr/>
        </p:nvSpPr>
        <p:spPr>
          <a:xfrm>
            <a:off x="9425809" y="3602953"/>
            <a:ext cx="1781907" cy="1781908"/>
          </a:xfrm>
          <a:prstGeom prst="ellipse">
            <a:avLst/>
          </a:prstGeom>
          <a:solidFill>
            <a:sysClr val="window" lastClr="FFFFFF"/>
          </a:solidFill>
          <a:ln w="9525" cap="flat" cmpd="sng" algn="ctr">
            <a:no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1"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9" name="楕円 58">
            <a:extLst>
              <a:ext uri="{FF2B5EF4-FFF2-40B4-BE49-F238E27FC236}">
                <a16:creationId xmlns:a16="http://schemas.microsoft.com/office/drawing/2014/main" id="{0CAA0592-AA71-4684-E5B4-372A66966C68}"/>
              </a:ext>
            </a:extLst>
          </p:cNvPr>
          <p:cNvSpPr/>
          <p:nvPr/>
        </p:nvSpPr>
        <p:spPr>
          <a:xfrm>
            <a:off x="9901125" y="3084135"/>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資金</a:t>
            </a:r>
            <a:br>
              <a:rPr kumimoji="0" lang="en-US" altLang="ja-JP"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提供</a:t>
            </a:r>
          </a:p>
        </p:txBody>
      </p:sp>
      <p:sp>
        <p:nvSpPr>
          <p:cNvPr id="60" name="楕円 59">
            <a:extLst>
              <a:ext uri="{FF2B5EF4-FFF2-40B4-BE49-F238E27FC236}">
                <a16:creationId xmlns:a16="http://schemas.microsoft.com/office/drawing/2014/main" id="{FC4CA027-6E7D-097C-ED44-4093667EDEBC}"/>
              </a:ext>
            </a:extLst>
          </p:cNvPr>
          <p:cNvSpPr/>
          <p:nvPr/>
        </p:nvSpPr>
        <p:spPr>
          <a:xfrm>
            <a:off x="9382723" y="5072405"/>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宣伝</a:t>
            </a:r>
          </a:p>
        </p:txBody>
      </p:sp>
      <p:sp>
        <p:nvSpPr>
          <p:cNvPr id="61" name="楕円 60">
            <a:extLst>
              <a:ext uri="{FF2B5EF4-FFF2-40B4-BE49-F238E27FC236}">
                <a16:creationId xmlns:a16="http://schemas.microsoft.com/office/drawing/2014/main" id="{1DB9B601-1A26-2059-0D59-60A0DAB52E3F}"/>
              </a:ext>
            </a:extLst>
          </p:cNvPr>
          <p:cNvSpPr/>
          <p:nvPr/>
        </p:nvSpPr>
        <p:spPr>
          <a:xfrm>
            <a:off x="10419528" y="5072405"/>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協業</a:t>
            </a:r>
          </a:p>
        </p:txBody>
      </p:sp>
      <p:sp>
        <p:nvSpPr>
          <p:cNvPr id="62" name="楕円 61">
            <a:extLst>
              <a:ext uri="{FF2B5EF4-FFF2-40B4-BE49-F238E27FC236}">
                <a16:creationId xmlns:a16="http://schemas.microsoft.com/office/drawing/2014/main" id="{FCBD20A5-9A28-3876-68F1-F02E49EFD188}"/>
              </a:ext>
            </a:extLst>
          </p:cNvPr>
          <p:cNvSpPr/>
          <p:nvPr/>
        </p:nvSpPr>
        <p:spPr>
          <a:xfrm>
            <a:off x="8864320" y="4078271"/>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実績</a:t>
            </a:r>
          </a:p>
        </p:txBody>
      </p:sp>
      <p:sp>
        <p:nvSpPr>
          <p:cNvPr id="63" name="楕円 62">
            <a:extLst>
              <a:ext uri="{FF2B5EF4-FFF2-40B4-BE49-F238E27FC236}">
                <a16:creationId xmlns:a16="http://schemas.microsoft.com/office/drawing/2014/main" id="{B984C411-1803-3194-ADDB-17AAA8081FA5}"/>
              </a:ext>
            </a:extLst>
          </p:cNvPr>
          <p:cNvSpPr/>
          <p:nvPr/>
        </p:nvSpPr>
        <p:spPr>
          <a:xfrm>
            <a:off x="10937932" y="4078271"/>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顧客</a:t>
            </a:r>
            <a:br>
              <a:rPr kumimoji="0" lang="en-US" altLang="ja-JP"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共有</a:t>
            </a:r>
          </a:p>
        </p:txBody>
      </p:sp>
      <p:sp>
        <p:nvSpPr>
          <p:cNvPr id="50" name="楕円 49">
            <a:extLst>
              <a:ext uri="{FF2B5EF4-FFF2-40B4-BE49-F238E27FC236}">
                <a16:creationId xmlns:a16="http://schemas.microsoft.com/office/drawing/2014/main" id="{5173DA5C-46C5-84AB-3605-2E2972AAE77D}"/>
              </a:ext>
            </a:extLst>
          </p:cNvPr>
          <p:cNvSpPr/>
          <p:nvPr/>
        </p:nvSpPr>
        <p:spPr>
          <a:xfrm>
            <a:off x="5456004" y="3189461"/>
            <a:ext cx="2608891" cy="2608891"/>
          </a:xfrm>
          <a:prstGeom prst="ellipse">
            <a:avLst/>
          </a:prstGeom>
          <a:solidFill>
            <a:schemeClr val="accent3">
              <a:lumMod val="20000"/>
              <a:lumOff val="80000"/>
            </a:schemeClr>
          </a:solidFill>
          <a:ln w="9525" cap="flat" cmpd="sng" algn="ctr">
            <a:no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Arial"/>
              <a:ea typeface="ＭＳ Ｐゴシック"/>
              <a:cs typeface="+mn-cs"/>
            </a:endParaRPr>
          </a:p>
        </p:txBody>
      </p:sp>
      <p:sp>
        <p:nvSpPr>
          <p:cNvPr id="51" name="楕円 50">
            <a:extLst>
              <a:ext uri="{FF2B5EF4-FFF2-40B4-BE49-F238E27FC236}">
                <a16:creationId xmlns:a16="http://schemas.microsoft.com/office/drawing/2014/main" id="{8F7C46BB-6FAE-A6D3-25EA-BE08C105390C}"/>
              </a:ext>
            </a:extLst>
          </p:cNvPr>
          <p:cNvSpPr/>
          <p:nvPr/>
        </p:nvSpPr>
        <p:spPr>
          <a:xfrm>
            <a:off x="5900739" y="3602953"/>
            <a:ext cx="1781907" cy="1781908"/>
          </a:xfrm>
          <a:prstGeom prst="ellipse">
            <a:avLst/>
          </a:prstGeom>
          <a:solidFill>
            <a:sysClr val="window" lastClr="FFFFFF"/>
          </a:solidFill>
          <a:ln w="9525" cap="flat" cmpd="sng" algn="ctr">
            <a:no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200" b="1"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2" name="楕円 51">
            <a:extLst>
              <a:ext uri="{FF2B5EF4-FFF2-40B4-BE49-F238E27FC236}">
                <a16:creationId xmlns:a16="http://schemas.microsoft.com/office/drawing/2014/main" id="{E3F07BDF-12B6-46F5-70F6-0B5E2AE29761}"/>
              </a:ext>
            </a:extLst>
          </p:cNvPr>
          <p:cNvSpPr/>
          <p:nvPr/>
        </p:nvSpPr>
        <p:spPr>
          <a:xfrm>
            <a:off x="6376056" y="3084135"/>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資金</a:t>
            </a:r>
            <a:br>
              <a:rPr kumimoji="0" lang="en-US" altLang="ja-JP"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不足</a:t>
            </a:r>
          </a:p>
        </p:txBody>
      </p:sp>
      <p:sp>
        <p:nvSpPr>
          <p:cNvPr id="53" name="楕円 52">
            <a:extLst>
              <a:ext uri="{FF2B5EF4-FFF2-40B4-BE49-F238E27FC236}">
                <a16:creationId xmlns:a16="http://schemas.microsoft.com/office/drawing/2014/main" id="{991D65B1-E3F1-500B-27CB-B770A8BF7637}"/>
              </a:ext>
            </a:extLst>
          </p:cNvPr>
          <p:cNvSpPr/>
          <p:nvPr/>
        </p:nvSpPr>
        <p:spPr>
          <a:xfrm>
            <a:off x="5857653" y="5072405"/>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宣伝</a:t>
            </a:r>
            <a:br>
              <a:rPr kumimoji="0" lang="en-US" altLang="ja-JP"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不足</a:t>
            </a:r>
          </a:p>
        </p:txBody>
      </p:sp>
      <p:sp>
        <p:nvSpPr>
          <p:cNvPr id="54" name="楕円 53">
            <a:extLst>
              <a:ext uri="{FF2B5EF4-FFF2-40B4-BE49-F238E27FC236}">
                <a16:creationId xmlns:a16="http://schemas.microsoft.com/office/drawing/2014/main" id="{439729D4-0FF5-C24E-8C32-BC4FADF74F45}"/>
              </a:ext>
            </a:extLst>
          </p:cNvPr>
          <p:cNvSpPr/>
          <p:nvPr/>
        </p:nvSpPr>
        <p:spPr>
          <a:xfrm>
            <a:off x="6894459" y="5072405"/>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ＭＳ Ｐゴシック" panose="020B0600070205080204" pitchFamily="50" charset="-128"/>
                <a:ea typeface="ＭＳ Ｐゴシック" panose="020B0600070205080204" pitchFamily="50" charset="-128"/>
              </a:rPr>
              <a:t>協業先</a:t>
            </a:r>
            <a:b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不足</a:t>
            </a:r>
          </a:p>
        </p:txBody>
      </p:sp>
      <p:sp>
        <p:nvSpPr>
          <p:cNvPr id="55" name="楕円 54">
            <a:extLst>
              <a:ext uri="{FF2B5EF4-FFF2-40B4-BE49-F238E27FC236}">
                <a16:creationId xmlns:a16="http://schemas.microsoft.com/office/drawing/2014/main" id="{6F491FF0-1FCD-FA2C-411F-571C3DAC8070}"/>
              </a:ext>
            </a:extLst>
          </p:cNvPr>
          <p:cNvSpPr/>
          <p:nvPr/>
        </p:nvSpPr>
        <p:spPr>
          <a:xfrm>
            <a:off x="5339251" y="4078271"/>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kern="0" dirty="0">
                <a:solidFill>
                  <a:prstClr val="black"/>
                </a:solidFill>
                <a:latin typeface="Arial"/>
                <a:ea typeface="ＭＳ Ｐゴシック"/>
              </a:rPr>
              <a:t>実績</a:t>
            </a:r>
            <a:br>
              <a:rPr kumimoji="0" lang="en-US" altLang="ja-JP"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不足</a:t>
            </a:r>
          </a:p>
        </p:txBody>
      </p:sp>
      <p:sp>
        <p:nvSpPr>
          <p:cNvPr id="56" name="楕円 55">
            <a:extLst>
              <a:ext uri="{FF2B5EF4-FFF2-40B4-BE49-F238E27FC236}">
                <a16:creationId xmlns:a16="http://schemas.microsoft.com/office/drawing/2014/main" id="{B51C9421-20AD-E340-3EE9-CC78B27915D5}"/>
              </a:ext>
            </a:extLst>
          </p:cNvPr>
          <p:cNvSpPr/>
          <p:nvPr/>
        </p:nvSpPr>
        <p:spPr>
          <a:xfrm>
            <a:off x="7412862" y="4078271"/>
            <a:ext cx="831273" cy="831273"/>
          </a:xfrm>
          <a:prstGeom prst="ellipse">
            <a:avLst/>
          </a:prstGeom>
          <a:solidFill>
            <a:sysClr val="window" lastClr="FFFFFF"/>
          </a:solidFill>
          <a:ln w="9525" cap="flat" cmpd="sng" algn="ctr">
            <a:solidFill>
              <a:sysClr val="window" lastClr="FFFFFF">
                <a:lumMod val="65000"/>
              </a:sysClr>
            </a:solidFill>
            <a:prstDash val="solid"/>
            <a:miter lim="800000"/>
          </a:ln>
          <a:effectLst>
            <a:outerShdw blurRad="50800" dist="38100" dir="2700000" algn="tl"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顧客</a:t>
            </a:r>
            <a:br>
              <a:rPr kumimoji="0" lang="en-US" altLang="ja-JP" sz="1200" b="0" i="0" u="none" strike="noStrike" kern="0" cap="none" spc="0" normalizeH="0" baseline="0" noProof="0" dirty="0">
                <a:ln>
                  <a:noFill/>
                </a:ln>
                <a:solidFill>
                  <a:prstClr val="black"/>
                </a:solidFill>
                <a:effectLst/>
                <a:uLnTx/>
                <a:uFillTx/>
                <a:latin typeface="Arial"/>
                <a:ea typeface="ＭＳ Ｐゴシック"/>
                <a:cs typeface="+mn-cs"/>
              </a:rPr>
            </a:br>
            <a:r>
              <a:rPr kumimoji="0" lang="ja-JP" altLang="en-US" sz="1200" b="0" i="0" u="none" strike="noStrike" kern="0" cap="none" spc="0" normalizeH="0" baseline="0" noProof="0" dirty="0">
                <a:ln>
                  <a:noFill/>
                </a:ln>
                <a:solidFill>
                  <a:prstClr val="black"/>
                </a:solidFill>
                <a:effectLst/>
                <a:uLnTx/>
                <a:uFillTx/>
                <a:latin typeface="Arial"/>
                <a:ea typeface="ＭＳ Ｐゴシック"/>
                <a:cs typeface="+mn-cs"/>
              </a:rPr>
              <a:t>不足</a:t>
            </a:r>
          </a:p>
        </p:txBody>
      </p:sp>
      <p:sp>
        <p:nvSpPr>
          <p:cNvPr id="49" name="矢印: 右 48">
            <a:extLst>
              <a:ext uri="{FF2B5EF4-FFF2-40B4-BE49-F238E27FC236}">
                <a16:creationId xmlns:a16="http://schemas.microsoft.com/office/drawing/2014/main" id="{B52DBF92-097E-A958-400F-368192A69D22}"/>
              </a:ext>
            </a:extLst>
          </p:cNvPr>
          <p:cNvSpPr/>
          <p:nvPr/>
        </p:nvSpPr>
        <p:spPr>
          <a:xfrm>
            <a:off x="7851387" y="3045297"/>
            <a:ext cx="1471545" cy="586405"/>
          </a:xfrm>
          <a:prstGeom prst="rightArrow">
            <a:avLst/>
          </a:prstGeom>
          <a:solidFill>
            <a:schemeClr val="bg1">
              <a:lumMod val="85000"/>
            </a:schemeClr>
          </a:solid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Arial"/>
                <a:ea typeface="ＭＳ Ｐゴシック"/>
                <a:cs typeface="+mn-cs"/>
              </a:rPr>
              <a:t>自治体課題の</a:t>
            </a:r>
            <a:br>
              <a:rPr kumimoji="0" lang="en-US" altLang="ja-JP" sz="1400" b="0" i="0" u="none" strike="noStrike" kern="0" cap="none" spc="0" normalizeH="0" baseline="0" noProof="0" dirty="0">
                <a:ln>
                  <a:noFill/>
                </a:ln>
                <a:effectLst/>
                <a:uLnTx/>
                <a:uFillTx/>
                <a:latin typeface="Arial"/>
                <a:ea typeface="ＭＳ Ｐゴシック"/>
                <a:cs typeface="+mn-cs"/>
              </a:rPr>
            </a:br>
            <a:r>
              <a:rPr kumimoji="0" lang="ja-JP" altLang="en-US" sz="1400" b="0" i="0" u="none" strike="noStrike" kern="0" cap="none" spc="0" normalizeH="0" baseline="0" noProof="0" dirty="0">
                <a:ln>
                  <a:noFill/>
                </a:ln>
                <a:effectLst/>
                <a:uLnTx/>
                <a:uFillTx/>
                <a:latin typeface="Arial"/>
                <a:ea typeface="ＭＳ Ｐゴシック"/>
                <a:cs typeface="+mn-cs"/>
              </a:rPr>
              <a:t>解決策</a:t>
            </a:r>
          </a:p>
        </p:txBody>
      </p:sp>
      <p:sp>
        <p:nvSpPr>
          <p:cNvPr id="84" name="矢印: 右 83">
            <a:extLst>
              <a:ext uri="{FF2B5EF4-FFF2-40B4-BE49-F238E27FC236}">
                <a16:creationId xmlns:a16="http://schemas.microsoft.com/office/drawing/2014/main" id="{78236130-29F6-32A0-00F1-DC264AED4409}"/>
              </a:ext>
            </a:extLst>
          </p:cNvPr>
          <p:cNvSpPr/>
          <p:nvPr/>
        </p:nvSpPr>
        <p:spPr>
          <a:xfrm flipH="1">
            <a:off x="7851387" y="5356110"/>
            <a:ext cx="1471545" cy="586405"/>
          </a:xfrm>
          <a:prstGeom prst="rightArrow">
            <a:avLst/>
          </a:prstGeom>
          <a:solidFill>
            <a:schemeClr val="bg1">
              <a:lumMod val="85000"/>
            </a:schemeClr>
          </a:solid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Arial"/>
                <a:ea typeface="ＭＳ Ｐゴシック"/>
                <a:cs typeface="+mn-cs"/>
              </a:rPr>
              <a:t>事業成功の</a:t>
            </a:r>
            <a:br>
              <a:rPr kumimoji="0" lang="en-US" altLang="ja-JP" sz="1400" b="0" i="0" u="none" strike="noStrike" kern="0" cap="none" spc="0" normalizeH="0" baseline="0" noProof="0" dirty="0">
                <a:ln>
                  <a:noFill/>
                </a:ln>
                <a:effectLst/>
                <a:uLnTx/>
                <a:uFillTx/>
                <a:latin typeface="Arial"/>
                <a:ea typeface="ＭＳ Ｐゴシック"/>
                <a:cs typeface="+mn-cs"/>
              </a:rPr>
            </a:br>
            <a:r>
              <a:rPr kumimoji="0" lang="ja-JP" altLang="en-US" sz="1400" b="0" i="0" u="none" strike="noStrike" kern="0" cap="none" spc="0" normalizeH="0" baseline="0" noProof="0" dirty="0">
                <a:ln>
                  <a:noFill/>
                </a:ln>
                <a:effectLst/>
                <a:uLnTx/>
                <a:uFillTx/>
                <a:latin typeface="Arial"/>
                <a:ea typeface="ＭＳ Ｐゴシック"/>
                <a:cs typeface="+mn-cs"/>
              </a:rPr>
              <a:t>きっかけ</a:t>
            </a:r>
          </a:p>
        </p:txBody>
      </p:sp>
      <p:pic>
        <p:nvPicPr>
          <p:cNvPr id="10" name="図 9">
            <a:extLst>
              <a:ext uri="{FF2B5EF4-FFF2-40B4-BE49-F238E27FC236}">
                <a16:creationId xmlns:a16="http://schemas.microsoft.com/office/drawing/2014/main" id="{C977B19C-391C-6A17-2084-0E688D078C1D}"/>
              </a:ext>
            </a:extLst>
          </p:cNvPr>
          <p:cNvPicPr>
            <a:picLocks noChangeAspect="1"/>
          </p:cNvPicPr>
          <p:nvPr/>
        </p:nvPicPr>
        <p:blipFill>
          <a:blip r:embed="rId2">
            <a:duotone>
              <a:schemeClr val="accent3">
                <a:shade val="45000"/>
                <a:satMod val="135000"/>
              </a:schemeClr>
              <a:prstClr val="white"/>
            </a:duotone>
          </a:blip>
          <a:stretch>
            <a:fillRect/>
          </a:stretch>
        </p:blipFill>
        <p:spPr>
          <a:xfrm>
            <a:off x="9807064" y="3984209"/>
            <a:ext cx="1019397" cy="1019397"/>
          </a:xfrm>
          <a:prstGeom prst="rect">
            <a:avLst/>
          </a:prstGeom>
        </p:spPr>
      </p:pic>
      <p:pic>
        <p:nvPicPr>
          <p:cNvPr id="11" name="図 10">
            <a:extLst>
              <a:ext uri="{FF2B5EF4-FFF2-40B4-BE49-F238E27FC236}">
                <a16:creationId xmlns:a16="http://schemas.microsoft.com/office/drawing/2014/main" id="{CD832077-1D59-28AF-B7AB-24798F82D908}"/>
              </a:ext>
            </a:extLst>
          </p:cNvPr>
          <p:cNvPicPr>
            <a:picLocks noChangeAspect="1"/>
          </p:cNvPicPr>
          <p:nvPr/>
        </p:nvPicPr>
        <p:blipFill>
          <a:blip r:embed="rId3">
            <a:duotone>
              <a:schemeClr val="accent3">
                <a:shade val="45000"/>
                <a:satMod val="135000"/>
              </a:schemeClr>
              <a:prstClr val="white"/>
            </a:duotone>
          </a:blip>
          <a:stretch>
            <a:fillRect/>
          </a:stretch>
        </p:blipFill>
        <p:spPr>
          <a:xfrm>
            <a:off x="6281994" y="3984209"/>
            <a:ext cx="1019397" cy="1019397"/>
          </a:xfrm>
          <a:prstGeom prst="rect">
            <a:avLst/>
          </a:prstGeom>
        </p:spPr>
      </p:pic>
    </p:spTree>
    <p:extLst>
      <p:ext uri="{BB962C8B-B14F-4D97-AF65-F5344CB8AC3E}">
        <p14:creationId xmlns:p14="http://schemas.microsoft.com/office/powerpoint/2010/main" val="3885025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EAF1B-43BA-F4DF-DC5B-30F1D469792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87E9DA2-F987-4497-1358-6E02F1F755D8}"/>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04</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既存のサービスに置き換わる新しいサービスなのか？</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E4F55732-F7CD-F7F7-CFCB-2E52147AB94C}"/>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自治体の課題が開示され、自治体の負担が極めて少ないという点で既存サービスとは差別化されています。</a:t>
            </a:r>
          </a:p>
        </p:txBody>
      </p:sp>
      <p:grpSp>
        <p:nvGrpSpPr>
          <p:cNvPr id="8" name="グループ化 7">
            <a:extLst>
              <a:ext uri="{FF2B5EF4-FFF2-40B4-BE49-F238E27FC236}">
                <a16:creationId xmlns:a16="http://schemas.microsoft.com/office/drawing/2014/main" id="{7323E1CF-D081-FC4A-E7B0-81306FAFF832}"/>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AE80E5B9-E475-6805-C6F5-EA64FB82207C}"/>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FD410E9B-ACA5-8265-4364-AF13C8077DCC}"/>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F2E2B207-D372-CA2C-3FED-D701FAE5760B}"/>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5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「自治コン」は、コンテスト開催費が無料で、かつ</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必要事項をシステム入力するだけでよいため、</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自治体の金銭的・時間的負担が極めて少ないです。</a:t>
                </a:r>
              </a:p>
              <a:p>
                <a:pPr marL="742950" lvl="1" indent="-285750">
                  <a:spcBef>
                    <a:spcPts val="5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既存のビジネスコンテストは多額の費用を要し、かつ募集から開催に至るまで合計半年近くも</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要するなど、開催には大きな負担があります。</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742950" lvl="1" indent="-285750">
                  <a:spcBef>
                    <a:spcPts val="5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また、調査会社に依頼したり、自治体独自で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課題解決することもできますが、その金銭的・</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時間的負担は非常に大きいです。</a:t>
                </a:r>
                <a:br>
                  <a:rPr lang="en-US" altLang="ja-JP" sz="1400" dirty="0">
                    <a:solidFill>
                      <a:schemeClr val="tx1"/>
                    </a:solidFill>
                    <a:latin typeface="ＭＳ Ｐゴシック" panose="020B0600070205080204" pitchFamily="50" charset="-128"/>
                    <a:ea typeface="ＭＳ Ｐゴシック" panose="020B0600070205080204" pitchFamily="50" charset="-128"/>
                  </a:rPr>
                </a:br>
                <a:endParaRPr lang="ja-JP" altLang="en-US" sz="1400" dirty="0">
                  <a:solidFill>
                    <a:schemeClr val="tx1"/>
                  </a:solidFill>
                  <a:latin typeface="ＭＳ Ｐゴシック" panose="020B0600070205080204" pitchFamily="50" charset="-128"/>
                  <a:ea typeface="ＭＳ Ｐゴシック" panose="020B0600070205080204" pitchFamily="50" charset="-128"/>
                </a:endParaRPr>
              </a:p>
              <a:p>
                <a:pPr marL="285750" indent="-285750">
                  <a:spcBef>
                    <a:spcPts val="5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「自治コン」は、自治体課題が広く開示されているため、</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多くの企業に周知でき、より良い解決策が集まります。</a:t>
                </a:r>
              </a:p>
              <a:p>
                <a:pPr marL="742950" lvl="1" indent="-285750">
                  <a:spcBef>
                    <a:spcPts val="5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自治体課題を公開せず、自社サービス上で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クローズに管理・活用するサービスはあります</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が、オープンに解決策を公募する取組は</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一般的なビジネスコンテスト以外にありません。</a:t>
                </a:r>
              </a:p>
              <a:p>
                <a:pPr marL="742950" lvl="1" indent="-285750">
                  <a:spcBef>
                    <a:spcPts val="5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しかし、「自治コン」が目指すのは自治体課題を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最大効率で解決することであり、そのためにも</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コンテストの開催テーマである自治体課題、</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そしてコンテストで入賞した企業が持つ解決策</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はすべてのユーザーが閲覧できるようにします。</a:t>
                </a:r>
              </a:p>
            </p:txBody>
          </p:sp>
          <p:sp>
            <p:nvSpPr>
              <p:cNvPr id="3" name="四角形: 角を丸くする 2">
                <a:extLst>
                  <a:ext uri="{FF2B5EF4-FFF2-40B4-BE49-F238E27FC236}">
                    <a16:creationId xmlns:a16="http://schemas.microsoft.com/office/drawing/2014/main" id="{98325EBE-2EC9-29CD-D35A-62341B872742}"/>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F6295B3C-7057-4B19-86BB-8CF065824D85}"/>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7</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B22D8DD0-AE79-D5AB-6E63-F93E01A880BB}"/>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B11F4E1F-4284-60CC-7A3E-707F8D99DFAB}"/>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3EB987CC-968A-C246-E320-8077EEB00130}"/>
                  </a:ext>
                </a:extLst>
              </p:cNvPr>
              <p:cNvSpPr/>
              <p:nvPr/>
            </p:nvSpPr>
            <p:spPr>
              <a:xfrm>
                <a:off x="869087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DE97C1AF-B3AA-09B8-E173-9CCE979F3ED4}"/>
                  </a:ext>
                </a:extLst>
              </p:cNvPr>
              <p:cNvSpPr/>
              <p:nvPr/>
            </p:nvSpPr>
            <p:spPr>
              <a:xfrm>
                <a:off x="957153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E3811A77-B72E-B6BC-9109-A47CEF2FF12D}"/>
                  </a:ext>
                </a:extLst>
              </p:cNvPr>
              <p:cNvSpPr/>
              <p:nvPr/>
            </p:nvSpPr>
            <p:spPr>
              <a:xfrm>
                <a:off x="1045219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89BF6CFC-4D8A-63BA-07EE-F575BA71F977}"/>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DBD57CE3-BC40-F588-A143-13F3FD79F614}"/>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pSp>
        <p:nvGrpSpPr>
          <p:cNvPr id="48" name="グループ化 47">
            <a:extLst>
              <a:ext uri="{FF2B5EF4-FFF2-40B4-BE49-F238E27FC236}">
                <a16:creationId xmlns:a16="http://schemas.microsoft.com/office/drawing/2014/main" id="{CE5A1C34-E90F-5214-3FC0-6A182372286F}"/>
              </a:ext>
            </a:extLst>
          </p:cNvPr>
          <p:cNvGrpSpPr/>
          <p:nvPr/>
        </p:nvGrpSpPr>
        <p:grpSpPr>
          <a:xfrm>
            <a:off x="5076910" y="1862498"/>
            <a:ext cx="6950917" cy="4530823"/>
            <a:chOff x="5392861" y="1840733"/>
            <a:chExt cx="6319015" cy="4530829"/>
          </a:xfrm>
        </p:grpSpPr>
        <p:grpSp>
          <p:nvGrpSpPr>
            <p:cNvPr id="27" name="グループ化 26">
              <a:extLst>
                <a:ext uri="{FF2B5EF4-FFF2-40B4-BE49-F238E27FC236}">
                  <a16:creationId xmlns:a16="http://schemas.microsoft.com/office/drawing/2014/main" id="{B54C2333-CE4F-23D1-87ED-B2035A12034E}"/>
                </a:ext>
              </a:extLst>
            </p:cNvPr>
            <p:cNvGrpSpPr/>
            <p:nvPr/>
          </p:nvGrpSpPr>
          <p:grpSpPr>
            <a:xfrm>
              <a:off x="6945296" y="2490272"/>
              <a:ext cx="3214145" cy="3214800"/>
              <a:chOff x="5638800" y="1684677"/>
              <a:chExt cx="5694055" cy="4706790"/>
            </a:xfrm>
          </p:grpSpPr>
          <p:cxnSp>
            <p:nvCxnSpPr>
              <p:cNvPr id="24" name="直線矢印コネクタ 23">
                <a:extLst>
                  <a:ext uri="{FF2B5EF4-FFF2-40B4-BE49-F238E27FC236}">
                    <a16:creationId xmlns:a16="http://schemas.microsoft.com/office/drawing/2014/main" id="{99CB7EDE-A90F-999D-4408-DF07B85B5679}"/>
                  </a:ext>
                </a:extLst>
              </p:cNvPr>
              <p:cNvCxnSpPr>
                <a:cxnSpLocks/>
              </p:cNvCxnSpPr>
              <p:nvPr/>
            </p:nvCxnSpPr>
            <p:spPr>
              <a:xfrm>
                <a:off x="5638800" y="4038072"/>
                <a:ext cx="5694055" cy="0"/>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直線矢印コネクタ 25">
                <a:extLst>
                  <a:ext uri="{FF2B5EF4-FFF2-40B4-BE49-F238E27FC236}">
                    <a16:creationId xmlns:a16="http://schemas.microsoft.com/office/drawing/2014/main" id="{2432A845-20C6-4CC9-8AAD-4FACECDCEFAB}"/>
                  </a:ext>
                </a:extLst>
              </p:cNvPr>
              <p:cNvCxnSpPr>
                <a:cxnSpLocks/>
              </p:cNvCxnSpPr>
              <p:nvPr/>
            </p:nvCxnSpPr>
            <p:spPr>
              <a:xfrm rot="16200000">
                <a:off x="6132432" y="4038072"/>
                <a:ext cx="4706790" cy="0"/>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28" name="四角形: 角を丸くする 27">
              <a:extLst>
                <a:ext uri="{FF2B5EF4-FFF2-40B4-BE49-F238E27FC236}">
                  <a16:creationId xmlns:a16="http://schemas.microsoft.com/office/drawing/2014/main" id="{4098BE25-1FFE-39E5-F707-AF9D1F87CCE3}"/>
                </a:ext>
              </a:extLst>
            </p:cNvPr>
            <p:cNvSpPr/>
            <p:nvPr/>
          </p:nvSpPr>
          <p:spPr>
            <a:xfrm>
              <a:off x="10140821" y="3855356"/>
              <a:ext cx="1571055" cy="484633"/>
            </a:xfrm>
            <a:prstGeom prst="roundRect">
              <a:avLst/>
            </a:prstGeom>
            <a:noFill/>
            <a:ln w="12700" cap="flat" cmpd="sng" algn="ctr">
              <a:noFill/>
              <a:prstDash val="solid"/>
              <a:miter lim="800000"/>
            </a:ln>
            <a:effectLst/>
          </p:spPr>
          <p:txBody>
            <a:bodyPr wrap="none" rtlCol="0" anchor="ctr"/>
            <a:lstStyle/>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ja-JP" altLang="en-US" sz="1200" b="0" i="0" u="none" strike="noStrike" kern="0" cap="none" spc="0" normalizeH="0" baseline="0" noProof="0" dirty="0">
                  <a:ln>
                    <a:noFill/>
                  </a:ln>
                  <a:effectLst/>
                  <a:uLnTx/>
                  <a:uFillTx/>
                  <a:latin typeface="Arial"/>
                  <a:ea typeface="ＭＳ Ｐゴシック"/>
                  <a:cs typeface="+mn-cs"/>
                </a:rPr>
                <a:t>自治体の負担</a:t>
              </a:r>
              <a:endParaRPr kumimoji="0" lang="en-US" altLang="ja-JP" kern="0" dirty="0">
                <a:latin typeface="Arial"/>
                <a:ea typeface="ＭＳ Ｐゴシック"/>
              </a:endParaRPr>
            </a:p>
            <a:p>
              <a:pPr marL="0" marR="0" lvl="0" indent="0" algn="ctr" defTabSz="914400" rtl="0" eaLnBrk="1" fontAlgn="auto" latinLnBrk="0" hangingPunct="1">
                <a:lnSpc>
                  <a:spcPct val="100000"/>
                </a:lnSpc>
                <a:spcBef>
                  <a:spcPts val="300"/>
                </a:spcBef>
                <a:spcAft>
                  <a:spcPts val="0"/>
                </a:spcAft>
                <a:buClrTx/>
                <a:buSzTx/>
                <a:buFontTx/>
                <a:buNone/>
                <a:tabLst/>
                <a:defRPr/>
              </a:pPr>
              <a:r>
                <a:rPr kumimoji="0" lang="ja-JP" altLang="en-US" b="0" i="0" u="none" strike="noStrike" kern="0" cap="none" spc="0" normalizeH="0" baseline="0" noProof="0" dirty="0">
                  <a:ln>
                    <a:noFill/>
                  </a:ln>
                  <a:effectLst/>
                  <a:uLnTx/>
                  <a:uFillTx/>
                  <a:latin typeface="Arial"/>
                  <a:ea typeface="ＭＳ Ｐゴシック"/>
                  <a:cs typeface="+mn-cs"/>
                </a:rPr>
                <a:t>少</a:t>
              </a:r>
            </a:p>
          </p:txBody>
        </p:sp>
        <p:sp>
          <p:nvSpPr>
            <p:cNvPr id="30" name="四角形: 角を丸くする 29">
              <a:extLst>
                <a:ext uri="{FF2B5EF4-FFF2-40B4-BE49-F238E27FC236}">
                  <a16:creationId xmlns:a16="http://schemas.microsoft.com/office/drawing/2014/main" id="{D45A09C5-FD28-1F98-804D-3CE138F47A24}"/>
                </a:ext>
              </a:extLst>
            </p:cNvPr>
            <p:cNvSpPr/>
            <p:nvPr/>
          </p:nvSpPr>
          <p:spPr>
            <a:xfrm>
              <a:off x="5392861" y="3855356"/>
              <a:ext cx="1571055" cy="484633"/>
            </a:xfrm>
            <a:prstGeom prst="roundRect">
              <a:avLst/>
            </a:prstGeom>
            <a:no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b="0" i="0" u="none" strike="noStrike" kern="0" cap="none" spc="0" normalizeH="0" baseline="0" noProof="0" dirty="0">
                  <a:ln>
                    <a:noFill/>
                  </a:ln>
                  <a:effectLst/>
                  <a:uLnTx/>
                  <a:uFillTx/>
                  <a:latin typeface="Arial"/>
                  <a:ea typeface="ＭＳ Ｐゴシック"/>
                  <a:cs typeface="+mn-cs"/>
                </a:rPr>
                <a:t>自治体の負担</a:t>
              </a:r>
              <a:endParaRPr kumimoji="0" lang="en-US" altLang="ja-JP" kern="0" dirty="0">
                <a:latin typeface="Arial"/>
                <a:ea typeface="ＭＳ Ｐゴシック"/>
              </a:endParaRPr>
            </a:p>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b="0" i="0" u="none" strike="noStrike" kern="0" cap="none" spc="0" normalizeH="0" baseline="0" noProof="0" dirty="0">
                  <a:ln>
                    <a:noFill/>
                  </a:ln>
                  <a:effectLst/>
                  <a:uLnTx/>
                  <a:uFillTx/>
                  <a:latin typeface="Arial"/>
                  <a:ea typeface="ＭＳ Ｐゴシック"/>
                  <a:cs typeface="+mn-cs"/>
                </a:rPr>
                <a:t>多</a:t>
              </a:r>
            </a:p>
          </p:txBody>
        </p:sp>
        <p:sp>
          <p:nvSpPr>
            <p:cNvPr id="31" name="四角形: 角を丸くする 30">
              <a:extLst>
                <a:ext uri="{FF2B5EF4-FFF2-40B4-BE49-F238E27FC236}">
                  <a16:creationId xmlns:a16="http://schemas.microsoft.com/office/drawing/2014/main" id="{2EB11585-95AD-6EB6-B1D7-9C8063E6A850}"/>
                </a:ext>
              </a:extLst>
            </p:cNvPr>
            <p:cNvSpPr/>
            <p:nvPr/>
          </p:nvSpPr>
          <p:spPr>
            <a:xfrm>
              <a:off x="7766841" y="1840733"/>
              <a:ext cx="1571055" cy="484633"/>
            </a:xfrm>
            <a:prstGeom prst="roundRect">
              <a:avLst/>
            </a:prstGeom>
            <a:no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kern="0" dirty="0">
                  <a:latin typeface="Arial"/>
                  <a:ea typeface="ＭＳ Ｐゴシック"/>
                </a:rPr>
                <a:t>自治体課題の開示性</a:t>
              </a:r>
              <a:endParaRPr kumimoji="0" lang="en-US" altLang="ja-JP" kern="0" dirty="0">
                <a:latin typeface="Arial"/>
                <a:ea typeface="ＭＳ Ｐゴシック"/>
              </a:endParaRPr>
            </a:p>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kern="0" dirty="0">
                  <a:latin typeface="Arial"/>
                  <a:ea typeface="ＭＳ Ｐゴシック"/>
                </a:rPr>
                <a:t>オープン</a:t>
              </a:r>
              <a:endParaRPr kumimoji="0" lang="ja-JP" altLang="en-US" b="0" i="0" u="none" strike="noStrike" kern="0" cap="none" spc="0" normalizeH="0" baseline="0" noProof="0" dirty="0">
                <a:ln>
                  <a:noFill/>
                </a:ln>
                <a:effectLst/>
                <a:uLnTx/>
                <a:uFillTx/>
                <a:latin typeface="Arial"/>
                <a:ea typeface="ＭＳ Ｐゴシック"/>
                <a:cs typeface="+mn-cs"/>
              </a:endParaRPr>
            </a:p>
          </p:txBody>
        </p:sp>
        <p:sp>
          <p:nvSpPr>
            <p:cNvPr id="32" name="四角形: 角を丸くする 31">
              <a:extLst>
                <a:ext uri="{FF2B5EF4-FFF2-40B4-BE49-F238E27FC236}">
                  <a16:creationId xmlns:a16="http://schemas.microsoft.com/office/drawing/2014/main" id="{FB58ED46-F70D-0CC5-3F7D-146921AAF256}"/>
                </a:ext>
              </a:extLst>
            </p:cNvPr>
            <p:cNvSpPr/>
            <p:nvPr/>
          </p:nvSpPr>
          <p:spPr>
            <a:xfrm>
              <a:off x="7766841" y="5886929"/>
              <a:ext cx="1571055" cy="484633"/>
            </a:xfrm>
            <a:prstGeom prst="roundRect">
              <a:avLst/>
            </a:prstGeom>
            <a:no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kern="0" dirty="0">
                  <a:latin typeface="Arial"/>
                  <a:ea typeface="ＭＳ Ｐゴシック"/>
                </a:rPr>
                <a:t>自治体課題の開示性</a:t>
              </a:r>
              <a:endParaRPr kumimoji="0" lang="en-US" altLang="ja-JP" kern="0" dirty="0">
                <a:latin typeface="Arial"/>
                <a:ea typeface="ＭＳ Ｐゴシック"/>
              </a:endParaRPr>
            </a:p>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b="0" i="0" u="none" strike="noStrike" kern="0" cap="none" spc="0" normalizeH="0" baseline="0" noProof="0" dirty="0">
                  <a:ln>
                    <a:noFill/>
                  </a:ln>
                  <a:effectLst/>
                  <a:uLnTx/>
                  <a:uFillTx/>
                  <a:latin typeface="Arial"/>
                  <a:ea typeface="ＭＳ Ｐゴシック"/>
                  <a:cs typeface="+mn-cs"/>
                </a:rPr>
                <a:t>クローズ</a:t>
              </a:r>
            </a:p>
          </p:txBody>
        </p:sp>
        <p:sp>
          <p:nvSpPr>
            <p:cNvPr id="33" name="四角形: 角を丸くする 32">
              <a:extLst>
                <a:ext uri="{FF2B5EF4-FFF2-40B4-BE49-F238E27FC236}">
                  <a16:creationId xmlns:a16="http://schemas.microsoft.com/office/drawing/2014/main" id="{1A34E4C6-30F9-AA11-BAB5-BC5E374FE43C}"/>
                </a:ext>
              </a:extLst>
            </p:cNvPr>
            <p:cNvSpPr/>
            <p:nvPr/>
          </p:nvSpPr>
          <p:spPr>
            <a:xfrm>
              <a:off x="7012993" y="2552716"/>
              <a:ext cx="1353952" cy="1345425"/>
            </a:xfrm>
            <a:prstGeom prst="roundRect">
              <a:avLst>
                <a:gd name="adj" fmla="val 12638"/>
              </a:avLst>
            </a:prstGeom>
            <a:pattFill prst="dkUpDiag">
              <a:fgClr>
                <a:schemeClr val="accent3">
                  <a:lumMod val="20000"/>
                  <a:lumOff val="80000"/>
                </a:schemeClr>
              </a:fgClr>
              <a:bgClr>
                <a:schemeClr val="bg1"/>
              </a:bgClr>
            </a:patt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b="0" i="0" u="none" strike="noStrike" kern="0" cap="none" spc="0" normalizeH="0" baseline="0" noProof="0" dirty="0">
                  <a:ln>
                    <a:noFill/>
                  </a:ln>
                  <a:effectLst/>
                  <a:uLnTx/>
                  <a:uFillTx/>
                  <a:latin typeface="Arial"/>
                  <a:ea typeface="ＭＳ Ｐゴシック"/>
                  <a:cs typeface="+mn-cs"/>
                </a:rPr>
                <a:t>ビジネスコンテスト</a:t>
              </a:r>
              <a:br>
                <a:rPr kumimoji="0" lang="en-US" altLang="ja-JP" sz="1200" b="0" i="0" u="none" strike="noStrike" kern="0" cap="none" spc="0" normalizeH="0" baseline="0" noProof="0" dirty="0">
                  <a:ln>
                    <a:noFill/>
                  </a:ln>
                  <a:effectLst/>
                  <a:uLnTx/>
                  <a:uFillTx/>
                  <a:latin typeface="Arial"/>
                  <a:ea typeface="ＭＳ Ｐゴシック"/>
                  <a:cs typeface="+mn-cs"/>
                </a:rPr>
              </a:br>
              <a:r>
                <a:rPr kumimoji="0" lang="ja-JP" altLang="en-US" sz="1200" b="0" i="0" u="none" strike="noStrike" kern="0" cap="none" spc="0" normalizeH="0" baseline="0" noProof="0" dirty="0">
                  <a:ln>
                    <a:noFill/>
                  </a:ln>
                  <a:effectLst/>
                  <a:uLnTx/>
                  <a:uFillTx/>
                  <a:latin typeface="Arial"/>
                  <a:ea typeface="ＭＳ Ｐゴシック"/>
                  <a:cs typeface="+mn-cs"/>
                </a:rPr>
                <a:t>（リアル会場）</a:t>
              </a:r>
              <a:endParaRPr kumimoji="0" lang="en-US" altLang="ja-JP" sz="1200" b="0" i="0" u="none" strike="noStrike" kern="0" cap="none" spc="0" normalizeH="0" baseline="0" noProof="0" dirty="0">
                <a:ln>
                  <a:noFill/>
                </a:ln>
                <a:effectLst/>
                <a:uLnTx/>
                <a:uFillTx/>
                <a:latin typeface="Arial"/>
                <a:ea typeface="ＭＳ Ｐゴシック"/>
                <a:cs typeface="+mn-cs"/>
              </a:endParaRPr>
            </a:p>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kern="0" dirty="0">
                  <a:latin typeface="Arial"/>
                  <a:ea typeface="ＭＳ Ｐゴシック"/>
                </a:rPr>
                <a:t>・</a:t>
              </a:r>
              <a:endParaRPr kumimoji="0" lang="en-US" altLang="ja-JP" sz="1200" kern="0" dirty="0">
                <a:latin typeface="Arial"/>
                <a:ea typeface="ＭＳ Ｐゴシック"/>
              </a:endParaRPr>
            </a:p>
            <a:p>
              <a:pPr algn="ctr">
                <a:spcBef>
                  <a:spcPts val="300"/>
                </a:spcBef>
                <a:defRPr/>
              </a:pPr>
              <a:r>
                <a:rPr kumimoji="0" lang="ja-JP" altLang="en-US" sz="1200" b="0" i="0" u="none" strike="noStrike" kern="0" cap="none" spc="0" normalizeH="0" baseline="0" noProof="0" dirty="0">
                  <a:ln>
                    <a:noFill/>
                  </a:ln>
                  <a:effectLst/>
                  <a:uLnTx/>
                  <a:uFillTx/>
                  <a:latin typeface="Arial"/>
                  <a:ea typeface="ＭＳ Ｐゴシック"/>
                  <a:cs typeface="+mn-cs"/>
                </a:rPr>
                <a:t>ビジネスコンテスト</a:t>
              </a:r>
              <a:br>
                <a:rPr kumimoji="0" lang="en-US" altLang="ja-JP" sz="1200" b="0" i="0" u="none" strike="noStrike" kern="0" cap="none" spc="0" normalizeH="0" baseline="0" noProof="0" dirty="0">
                  <a:ln>
                    <a:noFill/>
                  </a:ln>
                  <a:effectLst/>
                  <a:uLnTx/>
                  <a:uFillTx/>
                  <a:latin typeface="Arial"/>
                  <a:ea typeface="ＭＳ Ｐゴシック"/>
                  <a:cs typeface="+mn-cs"/>
                </a:rPr>
              </a:br>
              <a:r>
                <a:rPr kumimoji="0" lang="ja-JP" altLang="en-US" sz="1200" b="0" i="0" u="none" strike="noStrike" kern="0" cap="none" spc="0" normalizeH="0" baseline="0" noProof="0" dirty="0">
                  <a:ln>
                    <a:noFill/>
                  </a:ln>
                  <a:effectLst/>
                  <a:uLnTx/>
                  <a:uFillTx/>
                  <a:latin typeface="Arial"/>
                  <a:ea typeface="ＭＳ Ｐゴシック"/>
                  <a:cs typeface="+mn-cs"/>
                </a:rPr>
                <a:t>（オンライン）</a:t>
              </a:r>
            </a:p>
          </p:txBody>
        </p:sp>
        <p:sp>
          <p:nvSpPr>
            <p:cNvPr id="35" name="四角形: 角を丸くする 34">
              <a:extLst>
                <a:ext uri="{FF2B5EF4-FFF2-40B4-BE49-F238E27FC236}">
                  <a16:creationId xmlns:a16="http://schemas.microsoft.com/office/drawing/2014/main" id="{8D8B4F5B-7A12-58FC-8B65-4E8F73B18181}"/>
                </a:ext>
              </a:extLst>
            </p:cNvPr>
            <p:cNvSpPr/>
            <p:nvPr/>
          </p:nvSpPr>
          <p:spPr>
            <a:xfrm>
              <a:off x="8809426" y="2552715"/>
              <a:ext cx="1353952" cy="1345426"/>
            </a:xfrm>
            <a:prstGeom prst="roundRect">
              <a:avLst>
                <a:gd name="adj" fmla="val 12638"/>
              </a:avLst>
            </a:prstGeom>
            <a:solidFill>
              <a:schemeClr val="accent3"/>
            </a:solid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2000" b="0" i="0" u="none" strike="noStrike" kern="0" cap="none" spc="0" normalizeH="0" baseline="0" noProof="0" dirty="0">
                  <a:ln>
                    <a:noFill/>
                  </a:ln>
                  <a:solidFill>
                    <a:schemeClr val="bg1"/>
                  </a:solidFill>
                  <a:effectLst/>
                  <a:uLnTx/>
                  <a:uFillTx/>
                  <a:latin typeface="Arial"/>
                  <a:ea typeface="ＭＳ Ｐゴシック"/>
                  <a:cs typeface="+mn-cs"/>
                </a:rPr>
                <a:t>自治コン</a:t>
              </a:r>
            </a:p>
          </p:txBody>
        </p:sp>
        <p:sp>
          <p:nvSpPr>
            <p:cNvPr id="36" name="四角形: 角を丸くする 35">
              <a:extLst>
                <a:ext uri="{FF2B5EF4-FFF2-40B4-BE49-F238E27FC236}">
                  <a16:creationId xmlns:a16="http://schemas.microsoft.com/office/drawing/2014/main" id="{5E7CBE5E-DBBB-AEDD-E6B7-1F543FB87097}"/>
                </a:ext>
              </a:extLst>
            </p:cNvPr>
            <p:cNvSpPr/>
            <p:nvPr/>
          </p:nvSpPr>
          <p:spPr>
            <a:xfrm>
              <a:off x="8809426" y="4359646"/>
              <a:ext cx="1353952" cy="1345426"/>
            </a:xfrm>
            <a:prstGeom prst="roundRect">
              <a:avLst>
                <a:gd name="adj" fmla="val 12638"/>
              </a:avLst>
            </a:prstGeom>
            <a:pattFill prst="dkUpDiag">
              <a:fgClr>
                <a:schemeClr val="accent3">
                  <a:lumMod val="20000"/>
                  <a:lumOff val="80000"/>
                </a:schemeClr>
              </a:fgClr>
              <a:bgClr>
                <a:schemeClr val="bg1"/>
              </a:bgClr>
            </a:patt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kern="0" dirty="0">
                  <a:latin typeface="Arial"/>
                  <a:ea typeface="ＭＳ Ｐゴシック"/>
                </a:rPr>
                <a:t>自治体課題の</a:t>
              </a:r>
              <a:br>
                <a:rPr kumimoji="0" lang="en-US" altLang="ja-JP" sz="1200" kern="0" dirty="0">
                  <a:latin typeface="Arial"/>
                  <a:ea typeface="ＭＳ Ｐゴシック"/>
                </a:rPr>
              </a:br>
              <a:r>
                <a:rPr kumimoji="0" lang="ja-JP" altLang="en-US" sz="1200" kern="0" dirty="0">
                  <a:latin typeface="Arial"/>
                  <a:ea typeface="ＭＳ Ｐゴシック"/>
                </a:rPr>
                <a:t>集約サービス</a:t>
              </a:r>
              <a:endParaRPr kumimoji="0" lang="ja-JP" altLang="en-US" sz="1200" b="0" i="0" u="none" strike="noStrike" kern="0" cap="none" spc="0" normalizeH="0" baseline="0" noProof="0" dirty="0">
                <a:ln>
                  <a:noFill/>
                </a:ln>
                <a:effectLst/>
                <a:uLnTx/>
                <a:uFillTx/>
                <a:latin typeface="Arial"/>
                <a:ea typeface="ＭＳ Ｐゴシック"/>
                <a:cs typeface="+mn-cs"/>
              </a:endParaRPr>
            </a:p>
          </p:txBody>
        </p:sp>
        <p:sp>
          <p:nvSpPr>
            <p:cNvPr id="39" name="四角形: 角を丸くする 38">
              <a:extLst>
                <a:ext uri="{FF2B5EF4-FFF2-40B4-BE49-F238E27FC236}">
                  <a16:creationId xmlns:a16="http://schemas.microsoft.com/office/drawing/2014/main" id="{DF5AE442-4924-2F3E-7426-704C5BBA6799}"/>
                </a:ext>
              </a:extLst>
            </p:cNvPr>
            <p:cNvSpPr/>
            <p:nvPr/>
          </p:nvSpPr>
          <p:spPr>
            <a:xfrm>
              <a:off x="7012993" y="4359647"/>
              <a:ext cx="1353952" cy="1345426"/>
            </a:xfrm>
            <a:prstGeom prst="roundRect">
              <a:avLst>
                <a:gd name="adj" fmla="val 12638"/>
              </a:avLst>
            </a:prstGeom>
            <a:pattFill prst="dkUpDiag">
              <a:fgClr>
                <a:schemeClr val="accent3">
                  <a:lumMod val="20000"/>
                  <a:lumOff val="80000"/>
                </a:schemeClr>
              </a:fgClr>
              <a:bgClr>
                <a:schemeClr val="bg1"/>
              </a:bgClr>
            </a:pattFill>
            <a:ln w="1270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b="0" i="0" u="none" strike="noStrike" kern="0" cap="none" spc="0" normalizeH="0" baseline="0" noProof="0" dirty="0">
                  <a:ln>
                    <a:noFill/>
                  </a:ln>
                  <a:effectLst/>
                  <a:uLnTx/>
                  <a:uFillTx/>
                  <a:latin typeface="Arial"/>
                  <a:ea typeface="ＭＳ Ｐゴシック"/>
                  <a:cs typeface="+mn-cs"/>
                </a:rPr>
                <a:t>調査会社に</a:t>
              </a:r>
              <a:br>
                <a:rPr kumimoji="0" lang="en-US" altLang="ja-JP" sz="1200" b="0" i="0" u="none" strike="noStrike" kern="0" cap="none" spc="0" normalizeH="0" baseline="0" noProof="0" dirty="0">
                  <a:ln>
                    <a:noFill/>
                  </a:ln>
                  <a:effectLst/>
                  <a:uLnTx/>
                  <a:uFillTx/>
                  <a:latin typeface="Arial"/>
                  <a:ea typeface="ＭＳ Ｐゴシック"/>
                  <a:cs typeface="+mn-cs"/>
                </a:rPr>
              </a:br>
              <a:r>
                <a:rPr kumimoji="0" lang="ja-JP" altLang="en-US" sz="1200" b="0" i="0" u="none" strike="noStrike" kern="0" cap="none" spc="0" normalizeH="0" baseline="0" noProof="0" dirty="0">
                  <a:ln>
                    <a:noFill/>
                  </a:ln>
                  <a:effectLst/>
                  <a:uLnTx/>
                  <a:uFillTx/>
                  <a:latin typeface="Arial"/>
                  <a:ea typeface="ＭＳ Ｐゴシック"/>
                  <a:cs typeface="+mn-cs"/>
                </a:rPr>
                <a:t>依頼</a:t>
              </a:r>
              <a:endParaRPr kumimoji="0" lang="en-US" altLang="ja-JP" sz="1200" b="0" i="0" u="none" strike="noStrike" kern="0" cap="none" spc="0" normalizeH="0" baseline="0" noProof="0" dirty="0">
                <a:ln>
                  <a:noFill/>
                </a:ln>
                <a:effectLst/>
                <a:uLnTx/>
                <a:uFillTx/>
                <a:latin typeface="Arial"/>
                <a:ea typeface="ＭＳ Ｐゴシック"/>
                <a:cs typeface="+mn-cs"/>
              </a:endParaRPr>
            </a:p>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kern="0" dirty="0">
                  <a:latin typeface="Arial"/>
                  <a:ea typeface="ＭＳ Ｐゴシック"/>
                </a:rPr>
                <a:t>・</a:t>
              </a:r>
              <a:endParaRPr kumimoji="0" lang="en-US" altLang="ja-JP" sz="1200" kern="0" dirty="0">
                <a:latin typeface="Arial"/>
                <a:ea typeface="ＭＳ Ｐゴシック"/>
              </a:endParaRPr>
            </a:p>
            <a:p>
              <a:pPr marL="0" marR="0" lvl="0" indent="0" algn="ctr" defTabSz="914400" eaLnBrk="1" fontAlgn="auto" latinLnBrk="0" hangingPunct="1">
                <a:lnSpc>
                  <a:spcPct val="100000"/>
                </a:lnSpc>
                <a:spcBef>
                  <a:spcPts val="300"/>
                </a:spcBef>
                <a:spcAft>
                  <a:spcPts val="0"/>
                </a:spcAft>
                <a:buClrTx/>
                <a:buSzTx/>
                <a:buFontTx/>
                <a:buNone/>
                <a:tabLst/>
                <a:defRPr/>
              </a:pPr>
              <a:r>
                <a:rPr kumimoji="0" lang="ja-JP" altLang="en-US" sz="1200" b="0" i="0" u="none" strike="noStrike" kern="0" cap="none" spc="0" normalizeH="0" baseline="0" noProof="0" dirty="0">
                  <a:ln>
                    <a:noFill/>
                  </a:ln>
                  <a:effectLst/>
                  <a:uLnTx/>
                  <a:uFillTx/>
                  <a:latin typeface="Arial"/>
                  <a:ea typeface="ＭＳ Ｐゴシック"/>
                  <a:cs typeface="+mn-cs"/>
                </a:rPr>
                <a:t>自治体独自で</a:t>
              </a:r>
              <a:br>
                <a:rPr kumimoji="0" lang="ja-JP" altLang="en-US" sz="1200" b="0" i="0" u="none" strike="noStrike" kern="0" cap="none" spc="0" normalizeH="0" baseline="0" noProof="0" dirty="0">
                  <a:ln>
                    <a:noFill/>
                  </a:ln>
                  <a:effectLst/>
                  <a:uLnTx/>
                  <a:uFillTx/>
                  <a:latin typeface="Arial"/>
                  <a:ea typeface="ＭＳ Ｐゴシック"/>
                  <a:cs typeface="+mn-cs"/>
                </a:rPr>
              </a:br>
              <a:r>
                <a:rPr kumimoji="0" lang="ja-JP" altLang="en-US" sz="1200" b="0" i="0" u="none" strike="noStrike" kern="0" cap="none" spc="0" normalizeH="0" baseline="0" noProof="0" dirty="0">
                  <a:ln>
                    <a:noFill/>
                  </a:ln>
                  <a:effectLst/>
                  <a:uLnTx/>
                  <a:uFillTx/>
                  <a:latin typeface="Arial"/>
                  <a:ea typeface="ＭＳ Ｐゴシック"/>
                  <a:cs typeface="+mn-cs"/>
                </a:rPr>
                <a:t>課題解決</a:t>
              </a:r>
            </a:p>
          </p:txBody>
        </p:sp>
        <p:cxnSp>
          <p:nvCxnSpPr>
            <p:cNvPr id="42" name="直線矢印コネクタ 41">
              <a:extLst>
                <a:ext uri="{FF2B5EF4-FFF2-40B4-BE49-F238E27FC236}">
                  <a16:creationId xmlns:a16="http://schemas.microsoft.com/office/drawing/2014/main" id="{5C69B585-E689-0DAE-55FC-721F82F5D585}"/>
                </a:ext>
              </a:extLst>
            </p:cNvPr>
            <p:cNvCxnSpPr>
              <a:cxnSpLocks/>
            </p:cNvCxnSpPr>
            <p:nvPr/>
          </p:nvCxnSpPr>
          <p:spPr>
            <a:xfrm>
              <a:off x="10046353" y="2311791"/>
              <a:ext cx="0" cy="176271"/>
            </a:xfrm>
            <a:prstGeom prst="straightConnector1">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4" name="直線矢印コネクタ 43">
              <a:extLst>
                <a:ext uri="{FF2B5EF4-FFF2-40B4-BE49-F238E27FC236}">
                  <a16:creationId xmlns:a16="http://schemas.microsoft.com/office/drawing/2014/main" id="{FBA75305-F415-8E2C-9A2A-8C6393F04A22}"/>
                </a:ext>
              </a:extLst>
            </p:cNvPr>
            <p:cNvCxnSpPr>
              <a:cxnSpLocks/>
            </p:cNvCxnSpPr>
            <p:nvPr/>
          </p:nvCxnSpPr>
          <p:spPr>
            <a:xfrm flipH="1">
              <a:off x="10155162" y="2382463"/>
              <a:ext cx="109000" cy="166303"/>
            </a:xfrm>
            <a:prstGeom prst="straightConnector1">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5" name="直線矢印コネクタ 44">
              <a:extLst>
                <a:ext uri="{FF2B5EF4-FFF2-40B4-BE49-F238E27FC236}">
                  <a16:creationId xmlns:a16="http://schemas.microsoft.com/office/drawing/2014/main" id="{B66BE8BD-ACC3-1079-04A9-AA70E39130C2}"/>
                </a:ext>
              </a:extLst>
            </p:cNvPr>
            <p:cNvCxnSpPr>
              <a:cxnSpLocks/>
            </p:cNvCxnSpPr>
            <p:nvPr/>
          </p:nvCxnSpPr>
          <p:spPr>
            <a:xfrm rot="16200000">
              <a:off x="10311350" y="2576835"/>
              <a:ext cx="0" cy="176271"/>
            </a:xfrm>
            <a:prstGeom prst="straightConnector1">
              <a:avLst/>
            </a:prstGeom>
            <a:ln>
              <a:solidFill>
                <a:schemeClr val="accent3"/>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82805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D6E27-2C0C-CF75-EB43-AB0C296D80A0}"/>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A098DFF-CCD4-B7E1-B2DF-CEC5793A9985}"/>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05</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a:t>
            </a:r>
            <a:r>
              <a:rPr kumimoji="1" lang="ja-JP" altLang="en-US" sz="2400" b="1" dirty="0">
                <a:solidFill>
                  <a:schemeClr val="accent3"/>
                </a:solidFill>
                <a:latin typeface="ＭＳ Ｐゴシック" panose="020B0600070205080204" pitchFamily="50" charset="-128"/>
                <a:ea typeface="ＭＳ Ｐゴシック" panose="020B0600070205080204" pitchFamily="50" charset="-128"/>
              </a:rPr>
              <a:t>ビジネスとして成立するのか？（収益の源泉①）</a:t>
            </a:r>
          </a:p>
        </p:txBody>
      </p:sp>
      <p:sp>
        <p:nvSpPr>
          <p:cNvPr id="6" name="正方形/長方形 5">
            <a:extLst>
              <a:ext uri="{FF2B5EF4-FFF2-40B4-BE49-F238E27FC236}">
                <a16:creationId xmlns:a16="http://schemas.microsoft.com/office/drawing/2014/main" id="{AEC3F7DB-7C88-360F-3E2F-88AF4F91EC4F}"/>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「自治コン」の収益は</a:t>
            </a:r>
            <a:r>
              <a:rPr kumimoji="1" lang="en-US" altLang="ja-JP" sz="2000" b="1" dirty="0">
                <a:solidFill>
                  <a:schemeClr val="tx1"/>
                </a:solidFill>
                <a:latin typeface="ＭＳ Ｐゴシック" panose="020B0600070205080204" pitchFamily="50" charset="-128"/>
                <a:ea typeface="ＭＳ Ｐゴシック" panose="020B0600070205080204" pitchFamily="50" charset="-128"/>
              </a:rPr>
              <a:t>3</a:t>
            </a:r>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つの要素から成り立っており、中でもコンテスト応募料は最も主要な収益源です。</a:t>
            </a:r>
          </a:p>
        </p:txBody>
      </p:sp>
      <p:grpSp>
        <p:nvGrpSpPr>
          <p:cNvPr id="8" name="グループ化 7">
            <a:extLst>
              <a:ext uri="{FF2B5EF4-FFF2-40B4-BE49-F238E27FC236}">
                <a16:creationId xmlns:a16="http://schemas.microsoft.com/office/drawing/2014/main" id="{7D4AFBDB-CDA4-C28E-2C4A-4298412A9838}"/>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F43F13E2-C17A-8937-9120-4DDF73B60B6A}"/>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8866BFA9-955E-765B-A132-594E8289EAAD}"/>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F7CE2F32-9120-8373-68E5-2B0212D499B6}"/>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b="1" dirty="0">
                    <a:solidFill>
                      <a:schemeClr val="tx1"/>
                    </a:solidFill>
                    <a:latin typeface="ＭＳ Ｐゴシック" panose="020B0600070205080204" pitchFamily="50" charset="-128"/>
                    <a:ea typeface="ＭＳ Ｐゴシック" panose="020B0600070205080204" pitchFamily="50" charset="-128"/>
                  </a:rPr>
                  <a:t>コンテスト応募料　</a:t>
                </a:r>
                <a:r>
                  <a:rPr lang="en-US" altLang="ja-JP" sz="1400" b="1" dirty="0">
                    <a:solidFill>
                      <a:schemeClr val="tx1"/>
                    </a:solidFill>
                    <a:latin typeface="ＭＳ Ｐゴシック" panose="020B0600070205080204" pitchFamily="50" charset="-128"/>
                    <a:ea typeface="ＭＳ Ｐゴシック" panose="020B0600070205080204" pitchFamily="50" charset="-128"/>
                  </a:rPr>
                  <a:t>1</a:t>
                </a:r>
                <a:r>
                  <a:rPr lang="ja-JP" altLang="en-US" sz="1400" b="1" dirty="0">
                    <a:solidFill>
                      <a:schemeClr val="tx1"/>
                    </a:solidFill>
                    <a:latin typeface="ＭＳ Ｐゴシック" panose="020B0600070205080204" pitchFamily="50" charset="-128"/>
                    <a:ea typeface="ＭＳ Ｐゴシック" panose="020B0600070205080204" pitchFamily="50" charset="-128"/>
                  </a:rPr>
                  <a:t>万円（支払い：企業）</a:t>
                </a: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コンテスト参加企業は、応募料として</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万円を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支払います。自治体との協業チャンスを</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万円</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で手にすることができるため、企業目線でも</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費用対効果の高い投資と捉えることができ、</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本価格設定でも参加者は集まると想定します。</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a:t>
                </a:r>
                <a:r>
                  <a:rPr lang="ja-JP" altLang="en-US" sz="1400" dirty="0">
                    <a:solidFill>
                      <a:schemeClr val="tx1"/>
                    </a:solidFill>
                    <a:latin typeface="ＭＳ Ｐゴシック" panose="020B0600070205080204" pitchFamily="50" charset="-128"/>
                    <a:ea typeface="ＭＳ Ｐゴシック" panose="020B0600070205080204" pitchFamily="50" charset="-128"/>
                  </a:rPr>
                  <a:t>金額妥当性は経営者アンケートで確認済み</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参考として、</a:t>
                </a:r>
                <a:r>
                  <a:rPr lang="en-US" altLang="ja-JP" sz="1400" dirty="0">
                    <a:solidFill>
                      <a:schemeClr val="tx1"/>
                    </a:solidFill>
                    <a:latin typeface="ＭＳ Ｐゴシック" panose="020B0600070205080204" pitchFamily="50" charset="-128"/>
                    <a:ea typeface="ＭＳ Ｐゴシック" panose="020B0600070205080204" pitchFamily="50" charset="-128"/>
                  </a:rPr>
                  <a:t>Google</a:t>
                </a:r>
                <a:r>
                  <a:rPr lang="ja-JP" altLang="en-US" sz="1400" dirty="0">
                    <a:solidFill>
                      <a:schemeClr val="tx1"/>
                    </a:solidFill>
                    <a:latin typeface="ＭＳ Ｐゴシック" panose="020B0600070205080204" pitchFamily="50" charset="-128"/>
                    <a:ea typeface="ＭＳ Ｐゴシック" panose="020B0600070205080204" pitchFamily="50" charset="-128"/>
                  </a:rPr>
                  <a:t>広告で自治体向けの広告を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設定する場合は</a:t>
                </a:r>
                <a:r>
                  <a:rPr lang="en-US" altLang="ja-JP" sz="1400" dirty="0">
                    <a:solidFill>
                      <a:schemeClr val="tx1"/>
                    </a:solidFill>
                    <a:latin typeface="ＭＳ Ｐゴシック" panose="020B0600070205080204" pitchFamily="50" charset="-128"/>
                    <a:ea typeface="ＭＳ Ｐゴシック" panose="020B0600070205080204" pitchFamily="50" charset="-128"/>
                  </a:rPr>
                  <a:t>50</a:t>
                </a:r>
                <a:r>
                  <a:rPr lang="ja-JP" altLang="en-US" sz="1400" dirty="0">
                    <a:solidFill>
                      <a:schemeClr val="tx1"/>
                    </a:solidFill>
                    <a:latin typeface="ＭＳ Ｐゴシック" panose="020B0600070205080204" pitchFamily="50" charset="-128"/>
                    <a:ea typeface="ＭＳ Ｐゴシック" panose="020B0600070205080204" pitchFamily="50" charset="-128"/>
                  </a:rPr>
                  <a:t>クリック分で</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万円ほど必要</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クリック</a:t>
                </a:r>
                <a:r>
                  <a:rPr lang="en-US" altLang="ja-JP" sz="1400" dirty="0">
                    <a:solidFill>
                      <a:schemeClr val="tx1"/>
                    </a:solidFill>
                    <a:latin typeface="ＭＳ Ｐゴシック" panose="020B0600070205080204" pitchFamily="50" charset="-128"/>
                    <a:ea typeface="ＭＳ Ｐゴシック" panose="020B0600070205080204" pitchFamily="50" charset="-128"/>
                  </a:rPr>
                  <a:t>200</a:t>
                </a:r>
                <a:r>
                  <a:rPr lang="ja-JP" altLang="en-US" sz="1400" dirty="0">
                    <a:solidFill>
                      <a:schemeClr val="tx1"/>
                    </a:solidFill>
                    <a:latin typeface="ＭＳ Ｐゴシック" panose="020B0600070205080204" pitchFamily="50" charset="-128"/>
                    <a:ea typeface="ＭＳ Ｐゴシック" panose="020B0600070205080204" pitchFamily="50" charset="-128"/>
                  </a:rPr>
                  <a:t>円と試算）となり、自治体関係者</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以外もクリックすることなどから、実際の商談に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繋がる確率は極めて低いです。</a:t>
                </a: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なお、コンテストへの応募料が本サービスの</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主要収益源であるため、いかに参加企業に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告知するのかが重要です。そのため、自社で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既に構築済みのプラットフォームを活用します。</a:t>
                </a:r>
              </a:p>
            </p:txBody>
          </p:sp>
          <p:sp>
            <p:nvSpPr>
              <p:cNvPr id="3" name="四角形: 角を丸くする 2">
                <a:extLst>
                  <a:ext uri="{FF2B5EF4-FFF2-40B4-BE49-F238E27FC236}">
                    <a16:creationId xmlns:a16="http://schemas.microsoft.com/office/drawing/2014/main" id="{F5034B25-2887-32F3-26F3-2C996EDE1806}"/>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2A9B61D2-D9EA-134B-FE49-CFBE17941579}"/>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8</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2C640698-AA78-F152-6236-D424CD72BD79}"/>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19477645-67C3-A54E-86D6-C21794D77BD6}"/>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2B189736-E163-0B1A-D80A-D70BDC48A88B}"/>
                  </a:ext>
                </a:extLst>
              </p:cNvPr>
              <p:cNvSpPr/>
              <p:nvPr/>
            </p:nvSpPr>
            <p:spPr>
              <a:xfrm>
                <a:off x="869087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BE87DABB-1C12-244A-2918-56F89F395D79}"/>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0847FDB3-1B2B-8895-E58A-B6705D66E43B}"/>
                  </a:ext>
                </a:extLst>
              </p:cNvPr>
              <p:cNvSpPr/>
              <p:nvPr/>
            </p:nvSpPr>
            <p:spPr>
              <a:xfrm>
                <a:off x="1045219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9F71B9B8-D766-992C-FB65-2DF6F88BDF59}"/>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FA6861FF-93E5-867E-79F3-B4EFDBE4D520}"/>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pSp>
        <p:nvGrpSpPr>
          <p:cNvPr id="44" name="グループ化 43">
            <a:extLst>
              <a:ext uri="{FF2B5EF4-FFF2-40B4-BE49-F238E27FC236}">
                <a16:creationId xmlns:a16="http://schemas.microsoft.com/office/drawing/2014/main" id="{82C11ECB-D042-47F0-D5FF-A1C83A2FD113}"/>
              </a:ext>
            </a:extLst>
          </p:cNvPr>
          <p:cNvGrpSpPr/>
          <p:nvPr/>
        </p:nvGrpSpPr>
        <p:grpSpPr>
          <a:xfrm>
            <a:off x="5619910" y="2369323"/>
            <a:ext cx="3246073" cy="3570647"/>
            <a:chOff x="5745037" y="2116468"/>
            <a:chExt cx="3246073" cy="3570647"/>
          </a:xfrm>
        </p:grpSpPr>
        <p:sp>
          <p:nvSpPr>
            <p:cNvPr id="29" name="楕円 28">
              <a:extLst>
                <a:ext uri="{FF2B5EF4-FFF2-40B4-BE49-F238E27FC236}">
                  <a16:creationId xmlns:a16="http://schemas.microsoft.com/office/drawing/2014/main" id="{5528B869-0970-3968-7EF6-73F77FB52062}"/>
                </a:ext>
              </a:extLst>
            </p:cNvPr>
            <p:cNvSpPr/>
            <p:nvPr/>
          </p:nvSpPr>
          <p:spPr>
            <a:xfrm>
              <a:off x="6287705" y="3029197"/>
              <a:ext cx="2160737" cy="2160737"/>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「自治コン」の</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収益源</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endParaRPr kumimoji="1" lang="ja-JP" altLang="en-US" sz="16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26" name="楕円 25">
              <a:extLst>
                <a:ext uri="{FF2B5EF4-FFF2-40B4-BE49-F238E27FC236}">
                  <a16:creationId xmlns:a16="http://schemas.microsoft.com/office/drawing/2014/main" id="{DD305B9E-B6E9-6CEF-552E-B2801E5E3DDC}"/>
                </a:ext>
              </a:extLst>
            </p:cNvPr>
            <p:cNvSpPr/>
            <p:nvPr/>
          </p:nvSpPr>
          <p:spPr>
            <a:xfrm>
              <a:off x="6813673" y="2116468"/>
              <a:ext cx="1108800" cy="11088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dirty="0">
                  <a:solidFill>
                    <a:schemeClr val="bg1"/>
                  </a:solidFill>
                  <a:latin typeface="ＭＳ Ｐゴシック" panose="020B0600070205080204" pitchFamily="50" charset="-128"/>
                  <a:ea typeface="ＭＳ Ｐゴシック" panose="020B0600070205080204" pitchFamily="50" charset="-128"/>
                </a:rPr>
                <a:t>コンテスト</a:t>
              </a:r>
              <a:br>
                <a:rPr kumimoji="1" lang="en-US" altLang="ja-JP" sz="1400" dirty="0">
                  <a:solidFill>
                    <a:schemeClr val="bg1"/>
                  </a:solidFill>
                  <a:latin typeface="ＭＳ Ｐゴシック" panose="020B0600070205080204" pitchFamily="50" charset="-128"/>
                  <a:ea typeface="ＭＳ Ｐゴシック" panose="020B0600070205080204" pitchFamily="50" charset="-128"/>
                </a:rPr>
              </a:b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応募料</a:t>
              </a:r>
            </a:p>
          </p:txBody>
        </p:sp>
        <p:sp>
          <p:nvSpPr>
            <p:cNvPr id="27" name="楕円 26">
              <a:extLst>
                <a:ext uri="{FF2B5EF4-FFF2-40B4-BE49-F238E27FC236}">
                  <a16:creationId xmlns:a16="http://schemas.microsoft.com/office/drawing/2014/main" id="{8C768AE9-0FC9-FEA0-D175-A566917D39A0}"/>
                </a:ext>
              </a:extLst>
            </p:cNvPr>
            <p:cNvSpPr/>
            <p:nvPr/>
          </p:nvSpPr>
          <p:spPr>
            <a:xfrm>
              <a:off x="7882310" y="4578315"/>
              <a:ext cx="1108800" cy="11088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dirty="0">
                  <a:solidFill>
                    <a:schemeClr val="bg1"/>
                  </a:solidFill>
                  <a:latin typeface="ＭＳ Ｐゴシック" panose="020B0600070205080204" pitchFamily="50" charset="-128"/>
                  <a:ea typeface="ＭＳ Ｐゴシック" panose="020B0600070205080204" pitchFamily="50" charset="-128"/>
                </a:rPr>
                <a:t>開催</a:t>
              </a:r>
              <a:br>
                <a:rPr kumimoji="1" lang="en-US" altLang="ja-JP" sz="1400" dirty="0">
                  <a:solidFill>
                    <a:schemeClr val="bg1"/>
                  </a:solidFill>
                  <a:latin typeface="ＭＳ Ｐゴシック" panose="020B0600070205080204" pitchFamily="50" charset="-128"/>
                  <a:ea typeface="ＭＳ Ｐゴシック" panose="020B0600070205080204" pitchFamily="50" charset="-128"/>
                </a:rPr>
              </a:br>
              <a:r>
                <a:rPr kumimoji="1" lang="ja-JP" altLang="en-US" sz="1400" dirty="0">
                  <a:solidFill>
                    <a:schemeClr val="bg1"/>
                  </a:solidFill>
                  <a:latin typeface="ＭＳ Ｐゴシック" panose="020B0600070205080204" pitchFamily="50" charset="-128"/>
                  <a:ea typeface="ＭＳ Ｐゴシック" panose="020B0600070205080204" pitchFamily="50" charset="-128"/>
                </a:rPr>
                <a:t>オプション料</a:t>
              </a:r>
            </a:p>
          </p:txBody>
        </p:sp>
        <p:sp>
          <p:nvSpPr>
            <p:cNvPr id="28" name="楕円 27">
              <a:extLst>
                <a:ext uri="{FF2B5EF4-FFF2-40B4-BE49-F238E27FC236}">
                  <a16:creationId xmlns:a16="http://schemas.microsoft.com/office/drawing/2014/main" id="{5907C7DC-F00D-DF5D-58BF-34387BBB0271}"/>
                </a:ext>
              </a:extLst>
            </p:cNvPr>
            <p:cNvSpPr/>
            <p:nvPr/>
          </p:nvSpPr>
          <p:spPr>
            <a:xfrm>
              <a:off x="5745037" y="4578315"/>
              <a:ext cx="1108800" cy="11088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zh-TW" altLang="en-US" sz="1400" dirty="0">
                  <a:solidFill>
                    <a:schemeClr val="bg1"/>
                  </a:solidFill>
                  <a:latin typeface="ＭＳ Ｐゴシック" panose="020B0600070205080204" pitchFamily="50" charset="-128"/>
                  <a:ea typeface="ＭＳ Ｐゴシック" panose="020B0600070205080204" pitchFamily="50" charset="-128"/>
                </a:rPr>
                <a:t>自治体</a:t>
              </a:r>
              <a:br>
                <a:rPr kumimoji="1" lang="en-US" altLang="zh-TW" sz="1400" dirty="0">
                  <a:solidFill>
                    <a:schemeClr val="bg1"/>
                  </a:solidFill>
                  <a:latin typeface="ＭＳ Ｐゴシック" panose="020B0600070205080204" pitchFamily="50" charset="-128"/>
                  <a:ea typeface="ＭＳ Ｐゴシック" panose="020B0600070205080204" pitchFamily="50" charset="-128"/>
                </a:rPr>
              </a:br>
              <a:r>
                <a:rPr kumimoji="1" lang="zh-TW" altLang="en-US" sz="1400" dirty="0">
                  <a:solidFill>
                    <a:schemeClr val="bg1"/>
                  </a:solidFill>
                  <a:latin typeface="ＭＳ Ｐゴシック" panose="020B0600070205080204" pitchFamily="50" charset="-128"/>
                  <a:ea typeface="ＭＳ Ｐゴシック" panose="020B0600070205080204" pitchFamily="50" charset="-128"/>
                </a:rPr>
                <a:t>紹介料</a:t>
              </a:r>
              <a:endParaRPr kumimoji="1" lang="ja-JP" altLang="en-US" sz="1400" dirty="0">
                <a:solidFill>
                  <a:schemeClr val="bg1"/>
                </a:solidFill>
                <a:latin typeface="ＭＳ Ｐゴシック" panose="020B0600070205080204" pitchFamily="50" charset="-128"/>
                <a:ea typeface="ＭＳ Ｐゴシック" panose="020B0600070205080204" pitchFamily="50" charset="-128"/>
              </a:endParaRPr>
            </a:p>
          </p:txBody>
        </p:sp>
        <p:grpSp>
          <p:nvGrpSpPr>
            <p:cNvPr id="33" name="グループ化 32">
              <a:extLst>
                <a:ext uri="{FF2B5EF4-FFF2-40B4-BE49-F238E27FC236}">
                  <a16:creationId xmlns:a16="http://schemas.microsoft.com/office/drawing/2014/main" id="{D58C8E71-817F-DFF2-6BC2-C9C8787F833B}"/>
                </a:ext>
              </a:extLst>
            </p:cNvPr>
            <p:cNvGrpSpPr/>
            <p:nvPr/>
          </p:nvGrpSpPr>
          <p:grpSpPr>
            <a:xfrm>
              <a:off x="7258389" y="3291238"/>
              <a:ext cx="219369" cy="288455"/>
              <a:chOff x="7258389" y="3263833"/>
              <a:chExt cx="219369" cy="288455"/>
            </a:xfrm>
          </p:grpSpPr>
          <p:sp>
            <p:nvSpPr>
              <p:cNvPr id="31" name="二等辺三角形 30">
                <a:extLst>
                  <a:ext uri="{FF2B5EF4-FFF2-40B4-BE49-F238E27FC236}">
                    <a16:creationId xmlns:a16="http://schemas.microsoft.com/office/drawing/2014/main" id="{8D231641-53E8-0B39-8069-C49E74EB0468}"/>
                  </a:ext>
                </a:extLst>
              </p:cNvPr>
              <p:cNvSpPr/>
              <p:nvPr/>
            </p:nvSpPr>
            <p:spPr>
              <a:xfrm flipV="1">
                <a:off x="7258389" y="3263833"/>
                <a:ext cx="219369" cy="12382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32" name="二等辺三角形 31">
                <a:extLst>
                  <a:ext uri="{FF2B5EF4-FFF2-40B4-BE49-F238E27FC236}">
                    <a16:creationId xmlns:a16="http://schemas.microsoft.com/office/drawing/2014/main" id="{7770FA20-E83E-8A8D-DAC2-6F607DD83D59}"/>
                  </a:ext>
                </a:extLst>
              </p:cNvPr>
              <p:cNvSpPr/>
              <p:nvPr/>
            </p:nvSpPr>
            <p:spPr>
              <a:xfrm flipV="1">
                <a:off x="7258389" y="3428460"/>
                <a:ext cx="219369" cy="12382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34" name="グループ化 33">
              <a:extLst>
                <a:ext uri="{FF2B5EF4-FFF2-40B4-BE49-F238E27FC236}">
                  <a16:creationId xmlns:a16="http://schemas.microsoft.com/office/drawing/2014/main" id="{B2819894-034D-CC8E-8CFE-9E96535A9C2C}"/>
                </a:ext>
              </a:extLst>
            </p:cNvPr>
            <p:cNvGrpSpPr/>
            <p:nvPr/>
          </p:nvGrpSpPr>
          <p:grpSpPr>
            <a:xfrm rot="13342467">
              <a:off x="6691109" y="4402907"/>
              <a:ext cx="219369" cy="288455"/>
              <a:chOff x="7258389" y="3263833"/>
              <a:chExt cx="219369" cy="288455"/>
            </a:xfrm>
          </p:grpSpPr>
          <p:sp>
            <p:nvSpPr>
              <p:cNvPr id="35" name="二等辺三角形 34">
                <a:extLst>
                  <a:ext uri="{FF2B5EF4-FFF2-40B4-BE49-F238E27FC236}">
                    <a16:creationId xmlns:a16="http://schemas.microsoft.com/office/drawing/2014/main" id="{9C88005B-1837-AAC2-C363-D1112F264186}"/>
                  </a:ext>
                </a:extLst>
              </p:cNvPr>
              <p:cNvSpPr/>
              <p:nvPr/>
            </p:nvSpPr>
            <p:spPr>
              <a:xfrm flipV="1">
                <a:off x="7258389" y="3263833"/>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36" name="二等辺三角形 35">
                <a:extLst>
                  <a:ext uri="{FF2B5EF4-FFF2-40B4-BE49-F238E27FC236}">
                    <a16:creationId xmlns:a16="http://schemas.microsoft.com/office/drawing/2014/main" id="{011E0A01-1DB4-650B-7E6B-D561C49689BD}"/>
                  </a:ext>
                </a:extLst>
              </p:cNvPr>
              <p:cNvSpPr/>
              <p:nvPr/>
            </p:nvSpPr>
            <p:spPr>
              <a:xfrm flipV="1">
                <a:off x="7258389" y="3428460"/>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41" name="グループ化 40">
              <a:extLst>
                <a:ext uri="{FF2B5EF4-FFF2-40B4-BE49-F238E27FC236}">
                  <a16:creationId xmlns:a16="http://schemas.microsoft.com/office/drawing/2014/main" id="{5D78C201-3E59-6D20-BB82-859D7A255686}"/>
                </a:ext>
              </a:extLst>
            </p:cNvPr>
            <p:cNvGrpSpPr/>
            <p:nvPr/>
          </p:nvGrpSpPr>
          <p:grpSpPr>
            <a:xfrm rot="8257533" flipH="1">
              <a:off x="7810211" y="4402908"/>
              <a:ext cx="219369" cy="288455"/>
              <a:chOff x="7258389" y="3263833"/>
              <a:chExt cx="219369" cy="288455"/>
            </a:xfrm>
          </p:grpSpPr>
          <p:sp>
            <p:nvSpPr>
              <p:cNvPr id="42" name="二等辺三角形 41">
                <a:extLst>
                  <a:ext uri="{FF2B5EF4-FFF2-40B4-BE49-F238E27FC236}">
                    <a16:creationId xmlns:a16="http://schemas.microsoft.com/office/drawing/2014/main" id="{F5BFB504-CC24-7CA9-9FC5-6DA9B4B79C9C}"/>
                  </a:ext>
                </a:extLst>
              </p:cNvPr>
              <p:cNvSpPr/>
              <p:nvPr/>
            </p:nvSpPr>
            <p:spPr>
              <a:xfrm flipV="1">
                <a:off x="7258389" y="3263833"/>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43" name="二等辺三角形 42">
                <a:extLst>
                  <a:ext uri="{FF2B5EF4-FFF2-40B4-BE49-F238E27FC236}">
                    <a16:creationId xmlns:a16="http://schemas.microsoft.com/office/drawing/2014/main" id="{D030D5DB-6435-C628-1B81-3EA3447C754A}"/>
                  </a:ext>
                </a:extLst>
              </p:cNvPr>
              <p:cNvSpPr/>
              <p:nvPr/>
            </p:nvSpPr>
            <p:spPr>
              <a:xfrm flipV="1">
                <a:off x="7258389" y="3428460"/>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grpSp>
        <p:nvGrpSpPr>
          <p:cNvPr id="10" name="グループ化 9">
            <a:extLst>
              <a:ext uri="{FF2B5EF4-FFF2-40B4-BE49-F238E27FC236}">
                <a16:creationId xmlns:a16="http://schemas.microsoft.com/office/drawing/2014/main" id="{296F642A-C0C7-75ED-22C0-AFF5ACBB71F2}"/>
              </a:ext>
            </a:extLst>
          </p:cNvPr>
          <p:cNvGrpSpPr/>
          <p:nvPr/>
        </p:nvGrpSpPr>
        <p:grpSpPr>
          <a:xfrm>
            <a:off x="8897450" y="2369323"/>
            <a:ext cx="2625495" cy="1112461"/>
            <a:chOff x="8897450" y="2816106"/>
            <a:chExt cx="2625495" cy="1112461"/>
          </a:xfrm>
        </p:grpSpPr>
        <p:sp>
          <p:nvSpPr>
            <p:cNvPr id="50" name="正方形/長方形 49">
              <a:extLst>
                <a:ext uri="{FF2B5EF4-FFF2-40B4-BE49-F238E27FC236}">
                  <a16:creationId xmlns:a16="http://schemas.microsoft.com/office/drawing/2014/main" id="{D2D482A1-FBA5-8370-8527-672D48579A6D}"/>
                </a:ext>
              </a:extLst>
            </p:cNvPr>
            <p:cNvSpPr/>
            <p:nvPr/>
          </p:nvSpPr>
          <p:spPr>
            <a:xfrm>
              <a:off x="8897450" y="2816106"/>
              <a:ext cx="2625495" cy="3804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pPr>
                <a:spcBef>
                  <a:spcPts val="600"/>
                </a:spcBef>
              </a:pP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コンテスト応募料　</a:t>
              </a:r>
              <a: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t>1</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万円</a:t>
              </a:r>
              <a: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t>/</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社</a:t>
              </a:r>
            </a:p>
          </p:txBody>
        </p:sp>
        <p:sp>
          <p:nvSpPr>
            <p:cNvPr id="51" name="正方形/長方形 50">
              <a:extLst>
                <a:ext uri="{FF2B5EF4-FFF2-40B4-BE49-F238E27FC236}">
                  <a16:creationId xmlns:a16="http://schemas.microsoft.com/office/drawing/2014/main" id="{D6031C58-EA54-35B3-B033-5B6F2636AA02}"/>
                </a:ext>
              </a:extLst>
            </p:cNvPr>
            <p:cNvSpPr/>
            <p:nvPr/>
          </p:nvSpPr>
          <p:spPr>
            <a:xfrm>
              <a:off x="8897450" y="3325812"/>
              <a:ext cx="2625495" cy="6027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コンテストへの参加を希望する</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企業からいただく費用</a:t>
              </a:r>
            </a:p>
          </p:txBody>
        </p:sp>
      </p:grpSp>
      <p:pic>
        <p:nvPicPr>
          <p:cNvPr id="12" name="図 11">
            <a:extLst>
              <a:ext uri="{FF2B5EF4-FFF2-40B4-BE49-F238E27FC236}">
                <a16:creationId xmlns:a16="http://schemas.microsoft.com/office/drawing/2014/main" id="{75C58F62-68E1-7405-F6D1-6ADF0FB6EFCC}"/>
              </a:ext>
            </a:extLst>
          </p:cNvPr>
          <p:cNvPicPr>
            <a:picLocks noChangeAspect="1"/>
          </p:cNvPicPr>
          <p:nvPr/>
        </p:nvPicPr>
        <p:blipFill>
          <a:blip r:embed="rId2">
            <a:duotone>
              <a:schemeClr val="accent3">
                <a:shade val="45000"/>
                <a:satMod val="135000"/>
              </a:schemeClr>
              <a:prstClr val="white"/>
            </a:duotone>
          </a:blip>
          <a:stretch>
            <a:fillRect/>
          </a:stretch>
        </p:blipFill>
        <p:spPr>
          <a:xfrm>
            <a:off x="9117612" y="3754801"/>
            <a:ext cx="2185169" cy="2185169"/>
          </a:xfrm>
          <a:prstGeom prst="rect">
            <a:avLst/>
          </a:prstGeom>
        </p:spPr>
      </p:pic>
    </p:spTree>
    <p:extLst>
      <p:ext uri="{BB962C8B-B14F-4D97-AF65-F5344CB8AC3E}">
        <p14:creationId xmlns:p14="http://schemas.microsoft.com/office/powerpoint/2010/main" val="3913779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C40A2-C84B-05A2-3F3E-71F22B11A97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97E15CD6-8C45-6622-28D1-2727D8367D56}"/>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05</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a:t>
            </a:r>
            <a:r>
              <a:rPr kumimoji="1" lang="ja-JP" altLang="en-US" sz="2400" b="1" dirty="0">
                <a:solidFill>
                  <a:schemeClr val="accent3"/>
                </a:solidFill>
                <a:latin typeface="ＭＳ Ｐゴシック" panose="020B0600070205080204" pitchFamily="50" charset="-128"/>
                <a:ea typeface="ＭＳ Ｐゴシック" panose="020B0600070205080204" pitchFamily="50" charset="-128"/>
              </a:rPr>
              <a:t>ビジネスとして成立するのか？（収益の源泉②）</a:t>
            </a:r>
          </a:p>
        </p:txBody>
      </p:sp>
      <p:sp>
        <p:nvSpPr>
          <p:cNvPr id="6" name="正方形/長方形 5">
            <a:extLst>
              <a:ext uri="{FF2B5EF4-FFF2-40B4-BE49-F238E27FC236}">
                <a16:creationId xmlns:a16="http://schemas.microsoft.com/office/drawing/2014/main" id="{6019E778-6BE4-47E3-B572-B91D72A938F7}"/>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2000" b="1" dirty="0">
                <a:solidFill>
                  <a:schemeClr val="tx1"/>
                </a:solidFill>
                <a:latin typeface="ＭＳ Ｐゴシック" panose="020B0600070205080204" pitchFamily="50" charset="-128"/>
                <a:ea typeface="ＭＳ Ｐゴシック" panose="020B0600070205080204" pitchFamily="50" charset="-128"/>
              </a:rPr>
              <a:t>3</a:t>
            </a:r>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つの収益源のうち、自治体紹介料はコンテスト応募料に次いで重要な収益源です。</a:t>
            </a:r>
          </a:p>
        </p:txBody>
      </p:sp>
      <p:grpSp>
        <p:nvGrpSpPr>
          <p:cNvPr id="8" name="グループ化 7">
            <a:extLst>
              <a:ext uri="{FF2B5EF4-FFF2-40B4-BE49-F238E27FC236}">
                <a16:creationId xmlns:a16="http://schemas.microsoft.com/office/drawing/2014/main" id="{1D93F5FE-12DF-9E0F-391A-F5A528C3CE6C}"/>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7CBBBAC9-2D3C-201F-03ED-885C872BDEED}"/>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10A9118E-9181-007B-2540-27633D94ACA3}"/>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E219AB05-9C0F-24BB-74D5-7FAA9CBF9963}"/>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b="1" dirty="0">
                    <a:solidFill>
                      <a:schemeClr val="tx1"/>
                    </a:solidFill>
                    <a:latin typeface="ＭＳ Ｐゴシック" panose="020B0600070205080204" pitchFamily="50" charset="-128"/>
                    <a:ea typeface="ＭＳ Ｐゴシック" panose="020B0600070205080204" pitchFamily="50" charset="-128"/>
                  </a:rPr>
                  <a:t>自治体紹介料　</a:t>
                </a:r>
                <a:r>
                  <a:rPr lang="en-US" altLang="ja-JP" sz="1400" b="1" dirty="0">
                    <a:solidFill>
                      <a:schemeClr val="tx1"/>
                    </a:solidFill>
                    <a:latin typeface="ＭＳ Ｐゴシック" panose="020B0600070205080204" pitchFamily="50" charset="-128"/>
                    <a:ea typeface="ＭＳ Ｐゴシック" panose="020B0600070205080204" pitchFamily="50" charset="-128"/>
                  </a:rPr>
                  <a:t>10</a:t>
                </a:r>
                <a:r>
                  <a:rPr lang="ja-JP" altLang="en-US" sz="1400" b="1" dirty="0">
                    <a:solidFill>
                      <a:schemeClr val="tx1"/>
                    </a:solidFill>
                    <a:latin typeface="ＭＳ Ｐゴシック" panose="020B0600070205080204" pitchFamily="50" charset="-128"/>
                    <a:ea typeface="ＭＳ Ｐゴシック" panose="020B0600070205080204" pitchFamily="50" charset="-128"/>
                  </a:rPr>
                  <a:t>万円（支払い：企業）</a:t>
                </a: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「自治コン」に自治体が抱える課題・解決策が</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集約されるにつれて、新たなコンテストを開催</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しなくとも既に課題・解決策のマッチング事例が</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あること、直接的な事例ではなくとも参考事例が</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見受けられることも出てくると想定されます。</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したがって、「自治コン」にはコンテストの開催</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だけでなく、自治体が「自治コン」運営会社に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対して好事例や企業紹介を依頼する機能も</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持たせます。</a:t>
                </a: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自治体からの問い合わせ内容は対象企業に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共有しますが、面談まで実施された場合、</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紹介料として企業から</a:t>
                </a: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万円を受け取ります。</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a:t>
                </a:r>
                <a:r>
                  <a:rPr lang="ja-JP" altLang="en-US" sz="1400" dirty="0">
                    <a:solidFill>
                      <a:schemeClr val="tx1"/>
                    </a:solidFill>
                    <a:latin typeface="ＭＳ Ｐゴシック" panose="020B0600070205080204" pitchFamily="50" charset="-128"/>
                    <a:ea typeface="ＭＳ Ｐゴシック" panose="020B0600070205080204" pitchFamily="50" charset="-128"/>
                  </a:rPr>
                  <a:t>面談実施まで自治体名などは非公開</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a:t>
                </a:r>
                <a:r>
                  <a:rPr lang="ja-JP" altLang="en-US" sz="1400" dirty="0">
                    <a:solidFill>
                      <a:schemeClr val="tx1"/>
                    </a:solidFill>
                    <a:latin typeface="ＭＳ Ｐゴシック" panose="020B0600070205080204" pitchFamily="50" charset="-128"/>
                    <a:ea typeface="ＭＳ Ｐゴシック" panose="020B0600070205080204" pitchFamily="50" charset="-128"/>
                  </a:rPr>
                  <a:t>金額妥当性は経営者アンケートで確認済み</a:t>
                </a:r>
              </a:p>
            </p:txBody>
          </p:sp>
          <p:sp>
            <p:nvSpPr>
              <p:cNvPr id="3" name="四角形: 角を丸くする 2">
                <a:extLst>
                  <a:ext uri="{FF2B5EF4-FFF2-40B4-BE49-F238E27FC236}">
                    <a16:creationId xmlns:a16="http://schemas.microsoft.com/office/drawing/2014/main" id="{0DF7C332-0663-2035-5967-873016EDAB99}"/>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9DFD499E-CD8A-670B-2133-1A1CEEFD234E}"/>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9</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56B19460-C335-E1CA-7E53-474A5820235E}"/>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F8239EDE-92D8-8CA0-1D8D-C61D12B96AED}"/>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D8FBE86D-708F-D146-785F-1509116B5D29}"/>
                  </a:ext>
                </a:extLst>
              </p:cNvPr>
              <p:cNvSpPr/>
              <p:nvPr/>
            </p:nvSpPr>
            <p:spPr>
              <a:xfrm>
                <a:off x="869087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EE78CB91-A710-594C-347B-3D46827D7DEE}"/>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1E4555A3-8A25-54A3-DD7E-E8EDE20F851D}"/>
                  </a:ext>
                </a:extLst>
              </p:cNvPr>
              <p:cNvSpPr/>
              <p:nvPr/>
            </p:nvSpPr>
            <p:spPr>
              <a:xfrm>
                <a:off x="1045219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26728070-67DD-7427-7DBA-570FC7559F6C}"/>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DEB860B1-A321-263E-EEDE-89731A916863}"/>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pSp>
        <p:nvGrpSpPr>
          <p:cNvPr id="10" name="グループ化 9">
            <a:extLst>
              <a:ext uri="{FF2B5EF4-FFF2-40B4-BE49-F238E27FC236}">
                <a16:creationId xmlns:a16="http://schemas.microsoft.com/office/drawing/2014/main" id="{B37A6899-ACE1-0D15-390C-5C4D406762A0}"/>
              </a:ext>
            </a:extLst>
          </p:cNvPr>
          <p:cNvGrpSpPr/>
          <p:nvPr/>
        </p:nvGrpSpPr>
        <p:grpSpPr>
          <a:xfrm>
            <a:off x="5619910" y="2369323"/>
            <a:ext cx="3246073" cy="3570647"/>
            <a:chOff x="5745037" y="2116468"/>
            <a:chExt cx="3246073" cy="3570647"/>
          </a:xfrm>
        </p:grpSpPr>
        <p:sp>
          <p:nvSpPr>
            <p:cNvPr id="11" name="楕円 10">
              <a:extLst>
                <a:ext uri="{FF2B5EF4-FFF2-40B4-BE49-F238E27FC236}">
                  <a16:creationId xmlns:a16="http://schemas.microsoft.com/office/drawing/2014/main" id="{B3346ED5-1DA2-1198-677F-1795AE55F6CC}"/>
                </a:ext>
              </a:extLst>
            </p:cNvPr>
            <p:cNvSpPr/>
            <p:nvPr/>
          </p:nvSpPr>
          <p:spPr>
            <a:xfrm>
              <a:off x="6287705" y="3029197"/>
              <a:ext cx="2160737" cy="2160737"/>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「自治コン」の</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収益源</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endParaRPr kumimoji="1" lang="ja-JP" altLang="en-US" sz="16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12" name="楕円 11">
              <a:extLst>
                <a:ext uri="{FF2B5EF4-FFF2-40B4-BE49-F238E27FC236}">
                  <a16:creationId xmlns:a16="http://schemas.microsoft.com/office/drawing/2014/main" id="{E297C73F-2C37-8EF1-E921-D1DE5075EF3D}"/>
                </a:ext>
              </a:extLst>
            </p:cNvPr>
            <p:cNvSpPr/>
            <p:nvPr/>
          </p:nvSpPr>
          <p:spPr>
            <a:xfrm>
              <a:off x="6813673" y="2116468"/>
              <a:ext cx="1108800" cy="11088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dirty="0">
                  <a:solidFill>
                    <a:schemeClr val="bg1"/>
                  </a:solidFill>
                  <a:latin typeface="ＭＳ Ｐゴシック" panose="020B0600070205080204" pitchFamily="50" charset="-128"/>
                  <a:ea typeface="ＭＳ Ｐゴシック" panose="020B0600070205080204" pitchFamily="50" charset="-128"/>
                </a:rPr>
                <a:t>コンテスト</a:t>
              </a:r>
              <a:br>
                <a:rPr kumimoji="1" lang="en-US" altLang="ja-JP" sz="1400" dirty="0">
                  <a:solidFill>
                    <a:schemeClr val="bg1"/>
                  </a:solidFill>
                  <a:latin typeface="ＭＳ Ｐゴシック" panose="020B0600070205080204" pitchFamily="50" charset="-128"/>
                  <a:ea typeface="ＭＳ Ｐゴシック" panose="020B0600070205080204" pitchFamily="50" charset="-128"/>
                </a:rPr>
              </a:b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応募料</a:t>
              </a:r>
            </a:p>
          </p:txBody>
        </p:sp>
        <p:sp>
          <p:nvSpPr>
            <p:cNvPr id="13" name="楕円 12">
              <a:extLst>
                <a:ext uri="{FF2B5EF4-FFF2-40B4-BE49-F238E27FC236}">
                  <a16:creationId xmlns:a16="http://schemas.microsoft.com/office/drawing/2014/main" id="{6351D1D4-0D71-3632-2422-032B467A62D9}"/>
                </a:ext>
              </a:extLst>
            </p:cNvPr>
            <p:cNvSpPr/>
            <p:nvPr/>
          </p:nvSpPr>
          <p:spPr>
            <a:xfrm>
              <a:off x="7882310" y="4578315"/>
              <a:ext cx="1108800" cy="11088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dirty="0">
                  <a:solidFill>
                    <a:schemeClr val="bg1"/>
                  </a:solidFill>
                  <a:latin typeface="ＭＳ Ｐゴシック" panose="020B0600070205080204" pitchFamily="50" charset="-128"/>
                  <a:ea typeface="ＭＳ Ｐゴシック" panose="020B0600070205080204" pitchFamily="50" charset="-128"/>
                </a:rPr>
                <a:t>開催</a:t>
              </a:r>
              <a:br>
                <a:rPr kumimoji="1" lang="en-US" altLang="ja-JP" sz="1400" dirty="0">
                  <a:solidFill>
                    <a:schemeClr val="bg1"/>
                  </a:solidFill>
                  <a:latin typeface="ＭＳ Ｐゴシック" panose="020B0600070205080204" pitchFamily="50" charset="-128"/>
                  <a:ea typeface="ＭＳ Ｐゴシック" panose="020B0600070205080204" pitchFamily="50" charset="-128"/>
                </a:rPr>
              </a:br>
              <a:r>
                <a:rPr kumimoji="1" lang="ja-JP" altLang="en-US" sz="1400" dirty="0">
                  <a:solidFill>
                    <a:schemeClr val="bg1"/>
                  </a:solidFill>
                  <a:latin typeface="ＭＳ Ｐゴシック" panose="020B0600070205080204" pitchFamily="50" charset="-128"/>
                  <a:ea typeface="ＭＳ Ｐゴシック" panose="020B0600070205080204" pitchFamily="50" charset="-128"/>
                </a:rPr>
                <a:t>オプション料</a:t>
              </a:r>
            </a:p>
          </p:txBody>
        </p:sp>
        <p:sp>
          <p:nvSpPr>
            <p:cNvPr id="14" name="楕円 13">
              <a:extLst>
                <a:ext uri="{FF2B5EF4-FFF2-40B4-BE49-F238E27FC236}">
                  <a16:creationId xmlns:a16="http://schemas.microsoft.com/office/drawing/2014/main" id="{8B672744-7F45-C533-3A1A-7D1EF851C3EB}"/>
                </a:ext>
              </a:extLst>
            </p:cNvPr>
            <p:cNvSpPr/>
            <p:nvPr/>
          </p:nvSpPr>
          <p:spPr>
            <a:xfrm>
              <a:off x="5745037" y="4578315"/>
              <a:ext cx="1108800" cy="11088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zh-TW" altLang="en-US" sz="1400" dirty="0">
                  <a:solidFill>
                    <a:schemeClr val="bg1"/>
                  </a:solidFill>
                  <a:latin typeface="ＭＳ Ｐゴシック" panose="020B0600070205080204" pitchFamily="50" charset="-128"/>
                  <a:ea typeface="ＭＳ Ｐゴシック" panose="020B0600070205080204" pitchFamily="50" charset="-128"/>
                </a:rPr>
                <a:t>自治体</a:t>
              </a:r>
              <a:br>
                <a:rPr kumimoji="1" lang="en-US" altLang="zh-TW" sz="1400" dirty="0">
                  <a:solidFill>
                    <a:schemeClr val="bg1"/>
                  </a:solidFill>
                  <a:latin typeface="ＭＳ Ｐゴシック" panose="020B0600070205080204" pitchFamily="50" charset="-128"/>
                  <a:ea typeface="ＭＳ Ｐゴシック" panose="020B0600070205080204" pitchFamily="50" charset="-128"/>
                </a:rPr>
              </a:br>
              <a:r>
                <a:rPr kumimoji="1" lang="zh-TW" altLang="en-US" sz="1400" dirty="0">
                  <a:solidFill>
                    <a:schemeClr val="bg1"/>
                  </a:solidFill>
                  <a:latin typeface="ＭＳ Ｐゴシック" panose="020B0600070205080204" pitchFamily="50" charset="-128"/>
                  <a:ea typeface="ＭＳ Ｐゴシック" panose="020B0600070205080204" pitchFamily="50" charset="-128"/>
                </a:rPr>
                <a:t>紹介料</a:t>
              </a:r>
              <a:endParaRPr kumimoji="1" lang="ja-JP" altLang="en-US" sz="1400" dirty="0">
                <a:solidFill>
                  <a:schemeClr val="bg1"/>
                </a:solidFill>
                <a:latin typeface="ＭＳ Ｐゴシック" panose="020B0600070205080204" pitchFamily="50" charset="-128"/>
                <a:ea typeface="ＭＳ Ｐゴシック" panose="020B0600070205080204" pitchFamily="50" charset="-128"/>
              </a:endParaRPr>
            </a:p>
          </p:txBody>
        </p:sp>
        <p:grpSp>
          <p:nvGrpSpPr>
            <p:cNvPr id="15" name="グループ化 14">
              <a:extLst>
                <a:ext uri="{FF2B5EF4-FFF2-40B4-BE49-F238E27FC236}">
                  <a16:creationId xmlns:a16="http://schemas.microsoft.com/office/drawing/2014/main" id="{6B419188-32DE-A125-6690-FB71988D88E1}"/>
                </a:ext>
              </a:extLst>
            </p:cNvPr>
            <p:cNvGrpSpPr/>
            <p:nvPr/>
          </p:nvGrpSpPr>
          <p:grpSpPr>
            <a:xfrm>
              <a:off x="7258389" y="3291238"/>
              <a:ext cx="219369" cy="288455"/>
              <a:chOff x="7258389" y="3263833"/>
              <a:chExt cx="219369" cy="288455"/>
            </a:xfrm>
          </p:grpSpPr>
          <p:sp>
            <p:nvSpPr>
              <p:cNvPr id="29" name="二等辺三角形 28">
                <a:extLst>
                  <a:ext uri="{FF2B5EF4-FFF2-40B4-BE49-F238E27FC236}">
                    <a16:creationId xmlns:a16="http://schemas.microsoft.com/office/drawing/2014/main" id="{1B568D93-F3FA-E741-A969-C0085E73FA5A}"/>
                  </a:ext>
                </a:extLst>
              </p:cNvPr>
              <p:cNvSpPr/>
              <p:nvPr/>
            </p:nvSpPr>
            <p:spPr>
              <a:xfrm flipV="1">
                <a:off x="7258389" y="3263833"/>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30" name="二等辺三角形 29">
                <a:extLst>
                  <a:ext uri="{FF2B5EF4-FFF2-40B4-BE49-F238E27FC236}">
                    <a16:creationId xmlns:a16="http://schemas.microsoft.com/office/drawing/2014/main" id="{5BD00CDA-5D79-3543-5F1C-6E218BB493FF}"/>
                  </a:ext>
                </a:extLst>
              </p:cNvPr>
              <p:cNvSpPr/>
              <p:nvPr/>
            </p:nvSpPr>
            <p:spPr>
              <a:xfrm flipV="1">
                <a:off x="7258389" y="3428460"/>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16" name="グループ化 15">
              <a:extLst>
                <a:ext uri="{FF2B5EF4-FFF2-40B4-BE49-F238E27FC236}">
                  <a16:creationId xmlns:a16="http://schemas.microsoft.com/office/drawing/2014/main" id="{71EA332F-F63C-2F14-3346-FC2C04C47C23}"/>
                </a:ext>
              </a:extLst>
            </p:cNvPr>
            <p:cNvGrpSpPr/>
            <p:nvPr/>
          </p:nvGrpSpPr>
          <p:grpSpPr>
            <a:xfrm rot="13342467">
              <a:off x="6691109" y="4402907"/>
              <a:ext cx="219369" cy="288455"/>
              <a:chOff x="7258389" y="3263833"/>
              <a:chExt cx="219369" cy="288455"/>
            </a:xfrm>
          </p:grpSpPr>
          <p:sp>
            <p:nvSpPr>
              <p:cNvPr id="27" name="二等辺三角形 26">
                <a:extLst>
                  <a:ext uri="{FF2B5EF4-FFF2-40B4-BE49-F238E27FC236}">
                    <a16:creationId xmlns:a16="http://schemas.microsoft.com/office/drawing/2014/main" id="{C50D7E91-A730-1568-935D-45C83237271B}"/>
                  </a:ext>
                </a:extLst>
              </p:cNvPr>
              <p:cNvSpPr/>
              <p:nvPr/>
            </p:nvSpPr>
            <p:spPr>
              <a:xfrm flipV="1">
                <a:off x="7258389" y="3263833"/>
                <a:ext cx="219369" cy="12382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28" name="二等辺三角形 27">
                <a:extLst>
                  <a:ext uri="{FF2B5EF4-FFF2-40B4-BE49-F238E27FC236}">
                    <a16:creationId xmlns:a16="http://schemas.microsoft.com/office/drawing/2014/main" id="{6F203CCF-346F-16EB-94DC-392D886DDB9C}"/>
                  </a:ext>
                </a:extLst>
              </p:cNvPr>
              <p:cNvSpPr/>
              <p:nvPr/>
            </p:nvSpPr>
            <p:spPr>
              <a:xfrm flipV="1">
                <a:off x="7258389" y="3428460"/>
                <a:ext cx="219369" cy="12382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24" name="グループ化 23">
              <a:extLst>
                <a:ext uri="{FF2B5EF4-FFF2-40B4-BE49-F238E27FC236}">
                  <a16:creationId xmlns:a16="http://schemas.microsoft.com/office/drawing/2014/main" id="{B9416D28-5690-F5DD-586C-DB87DC433787}"/>
                </a:ext>
              </a:extLst>
            </p:cNvPr>
            <p:cNvGrpSpPr/>
            <p:nvPr/>
          </p:nvGrpSpPr>
          <p:grpSpPr>
            <a:xfrm rot="8257533" flipH="1">
              <a:off x="7810211" y="4402908"/>
              <a:ext cx="219369" cy="288455"/>
              <a:chOff x="7258389" y="3263833"/>
              <a:chExt cx="219369" cy="288455"/>
            </a:xfrm>
          </p:grpSpPr>
          <p:sp>
            <p:nvSpPr>
              <p:cNvPr id="25" name="二等辺三角形 24">
                <a:extLst>
                  <a:ext uri="{FF2B5EF4-FFF2-40B4-BE49-F238E27FC236}">
                    <a16:creationId xmlns:a16="http://schemas.microsoft.com/office/drawing/2014/main" id="{87A85D8B-2F6A-31C2-BA50-8048A55FD886}"/>
                  </a:ext>
                </a:extLst>
              </p:cNvPr>
              <p:cNvSpPr/>
              <p:nvPr/>
            </p:nvSpPr>
            <p:spPr>
              <a:xfrm flipV="1">
                <a:off x="7258389" y="3263833"/>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26" name="二等辺三角形 25">
                <a:extLst>
                  <a:ext uri="{FF2B5EF4-FFF2-40B4-BE49-F238E27FC236}">
                    <a16:creationId xmlns:a16="http://schemas.microsoft.com/office/drawing/2014/main" id="{8DD869FE-F4FB-0D9C-AAB0-738662B55316}"/>
                  </a:ext>
                </a:extLst>
              </p:cNvPr>
              <p:cNvSpPr/>
              <p:nvPr/>
            </p:nvSpPr>
            <p:spPr>
              <a:xfrm flipV="1">
                <a:off x="7258389" y="3428460"/>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grpSp>
        <p:nvGrpSpPr>
          <p:cNvPr id="31" name="グループ化 30">
            <a:extLst>
              <a:ext uri="{FF2B5EF4-FFF2-40B4-BE49-F238E27FC236}">
                <a16:creationId xmlns:a16="http://schemas.microsoft.com/office/drawing/2014/main" id="{18C1D0ED-4858-8B33-DD4D-86C3ECB5B654}"/>
              </a:ext>
            </a:extLst>
          </p:cNvPr>
          <p:cNvGrpSpPr/>
          <p:nvPr/>
        </p:nvGrpSpPr>
        <p:grpSpPr>
          <a:xfrm>
            <a:off x="8897450" y="2369323"/>
            <a:ext cx="2625495" cy="1112461"/>
            <a:chOff x="8980574" y="2454572"/>
            <a:chExt cx="2625495" cy="1112461"/>
          </a:xfrm>
        </p:grpSpPr>
        <p:sp>
          <p:nvSpPr>
            <p:cNvPr id="32" name="正方形/長方形 31">
              <a:extLst>
                <a:ext uri="{FF2B5EF4-FFF2-40B4-BE49-F238E27FC236}">
                  <a16:creationId xmlns:a16="http://schemas.microsoft.com/office/drawing/2014/main" id="{14CFF143-C29E-97B7-C5AF-F62448869267}"/>
                </a:ext>
              </a:extLst>
            </p:cNvPr>
            <p:cNvSpPr/>
            <p:nvPr/>
          </p:nvSpPr>
          <p:spPr>
            <a:xfrm>
              <a:off x="8980574" y="2454572"/>
              <a:ext cx="2625495" cy="3804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pPr>
                <a:spcBef>
                  <a:spcPts val="600"/>
                </a:spcBef>
              </a:pPr>
              <a:r>
                <a:rPr lang="ja-JP" altLang="en-US" sz="1600" b="1" dirty="0">
                  <a:solidFill>
                    <a:schemeClr val="accent3"/>
                  </a:solidFill>
                  <a:latin typeface="ＭＳ Ｐゴシック" panose="020B0600070205080204" pitchFamily="50" charset="-128"/>
                  <a:ea typeface="ＭＳ Ｐゴシック" panose="020B0600070205080204" pitchFamily="50" charset="-128"/>
                </a:rPr>
                <a:t>自治体紹介料</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t>10</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万円</a:t>
              </a:r>
              <a: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t>/</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社</a:t>
              </a:r>
            </a:p>
          </p:txBody>
        </p:sp>
        <p:sp>
          <p:nvSpPr>
            <p:cNvPr id="33" name="正方形/長方形 32">
              <a:extLst>
                <a:ext uri="{FF2B5EF4-FFF2-40B4-BE49-F238E27FC236}">
                  <a16:creationId xmlns:a16="http://schemas.microsoft.com/office/drawing/2014/main" id="{8A916F7F-6B16-8694-E748-1E94CB152D93}"/>
                </a:ext>
              </a:extLst>
            </p:cNvPr>
            <p:cNvSpPr/>
            <p:nvPr/>
          </p:nvSpPr>
          <p:spPr>
            <a:xfrm>
              <a:off x="8980574" y="2964278"/>
              <a:ext cx="2625495" cy="6027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自治体から企業紹介の依頼を</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受け、面談を設定する対価</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として企業からいただく費用</a:t>
              </a:r>
            </a:p>
          </p:txBody>
        </p:sp>
      </p:grpSp>
      <p:pic>
        <p:nvPicPr>
          <p:cNvPr id="37" name="図 36">
            <a:extLst>
              <a:ext uri="{FF2B5EF4-FFF2-40B4-BE49-F238E27FC236}">
                <a16:creationId xmlns:a16="http://schemas.microsoft.com/office/drawing/2014/main" id="{CA87C9AC-422C-C3C5-B5E5-6488C374B922}"/>
              </a:ext>
            </a:extLst>
          </p:cNvPr>
          <p:cNvPicPr>
            <a:picLocks noChangeAspect="1"/>
          </p:cNvPicPr>
          <p:nvPr/>
        </p:nvPicPr>
        <p:blipFill>
          <a:blip r:embed="rId2">
            <a:duotone>
              <a:schemeClr val="accent3">
                <a:shade val="45000"/>
                <a:satMod val="135000"/>
              </a:schemeClr>
              <a:prstClr val="white"/>
            </a:duotone>
          </a:blip>
          <a:stretch>
            <a:fillRect/>
          </a:stretch>
        </p:blipFill>
        <p:spPr>
          <a:xfrm>
            <a:off x="9117613" y="3754801"/>
            <a:ext cx="2185169" cy="2185169"/>
          </a:xfrm>
          <a:prstGeom prst="rect">
            <a:avLst/>
          </a:prstGeom>
        </p:spPr>
      </p:pic>
    </p:spTree>
    <p:extLst>
      <p:ext uri="{BB962C8B-B14F-4D97-AF65-F5344CB8AC3E}">
        <p14:creationId xmlns:p14="http://schemas.microsoft.com/office/powerpoint/2010/main" val="236433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63C6-908F-CB2C-76EF-68141C400EA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EE870D1-1CA7-16D5-3336-853C38A1F95E}"/>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05</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a:t>
            </a:r>
            <a:r>
              <a:rPr kumimoji="1" lang="ja-JP" altLang="en-US" sz="2400" b="1" dirty="0">
                <a:solidFill>
                  <a:schemeClr val="accent3"/>
                </a:solidFill>
                <a:latin typeface="ＭＳ Ｐゴシック" panose="020B0600070205080204" pitchFamily="50" charset="-128"/>
                <a:ea typeface="ＭＳ Ｐゴシック" panose="020B0600070205080204" pitchFamily="50" charset="-128"/>
              </a:rPr>
              <a:t>ビジネスとして成立するのか？（収益の源泉③）</a:t>
            </a:r>
          </a:p>
        </p:txBody>
      </p:sp>
      <p:sp>
        <p:nvSpPr>
          <p:cNvPr id="6" name="正方形/長方形 5">
            <a:extLst>
              <a:ext uri="{FF2B5EF4-FFF2-40B4-BE49-F238E27FC236}">
                <a16:creationId xmlns:a16="http://schemas.microsoft.com/office/drawing/2014/main" id="{F681B35B-0AA2-DE09-D679-6D7F669A7A90}"/>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開催オプション料は、コンテストを開催する自治体の要望に応えるための副次的な収益源です。</a:t>
            </a:r>
          </a:p>
        </p:txBody>
      </p:sp>
      <p:grpSp>
        <p:nvGrpSpPr>
          <p:cNvPr id="8" name="グループ化 7">
            <a:extLst>
              <a:ext uri="{FF2B5EF4-FFF2-40B4-BE49-F238E27FC236}">
                <a16:creationId xmlns:a16="http://schemas.microsoft.com/office/drawing/2014/main" id="{E31B412C-68FF-8E50-2932-E73A2952D4B0}"/>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B0B17332-9FD4-3DE9-2334-98E01E141A84}"/>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FCC831E2-160F-93B1-CFF6-95C4D0314413}"/>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E198B8C5-A8B6-C02A-7552-A07CB754EC6D}"/>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b="1" dirty="0">
                    <a:solidFill>
                      <a:schemeClr val="tx1"/>
                    </a:solidFill>
                    <a:latin typeface="ＭＳ Ｐゴシック" panose="020B0600070205080204" pitchFamily="50" charset="-128"/>
                    <a:ea typeface="ＭＳ Ｐゴシック" panose="020B0600070205080204" pitchFamily="50" charset="-128"/>
                  </a:rPr>
                  <a:t>開催オプション料　</a:t>
                </a:r>
                <a:r>
                  <a:rPr lang="en-US" altLang="ja-JP" sz="1400" b="1" dirty="0">
                    <a:solidFill>
                      <a:schemeClr val="tx1"/>
                    </a:solidFill>
                    <a:latin typeface="ＭＳ Ｐゴシック" panose="020B0600070205080204" pitchFamily="50" charset="-128"/>
                    <a:ea typeface="ＭＳ Ｐゴシック" panose="020B0600070205080204" pitchFamily="50" charset="-128"/>
                  </a:rPr>
                  <a:t>0</a:t>
                </a:r>
                <a:r>
                  <a:rPr lang="ja-JP" altLang="en-US" sz="1400" b="1" dirty="0">
                    <a:solidFill>
                      <a:schemeClr val="tx1"/>
                    </a:solidFill>
                    <a:latin typeface="ＭＳ Ｐゴシック" panose="020B0600070205080204" pitchFamily="50" charset="-128"/>
                    <a:ea typeface="ＭＳ Ｐゴシック" panose="020B0600070205080204" pitchFamily="50" charset="-128"/>
                  </a:rPr>
                  <a:t>円～（支払い：自治体）</a:t>
                </a: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自治体はコンテストを無料で開催できます。</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しかし、「費用を支払ってでも、〇〇という要望を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叶えてほしい」と望む自治体に対しては、有料</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でのサポートを予定しています。</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具体的には、</a:t>
                </a: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回コンテストを開催すると</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そのうち</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回は</a:t>
                </a: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万円分のサポート（応募内容</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のスクリーニング審査、専用ホームページの</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作成、広告の運用　など）が申し込まれると仮定</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し、</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開催で平均して</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万円の売上を見込みます。</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742950" lvl="1"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しかし、「自治コン」は無料で簡単にコンテストを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開催できることが魅力であるため、本収益源は</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副次的なものとして位置付けています。</a:t>
                </a:r>
              </a:p>
            </p:txBody>
          </p:sp>
          <p:sp>
            <p:nvSpPr>
              <p:cNvPr id="3" name="四角形: 角を丸くする 2">
                <a:extLst>
                  <a:ext uri="{FF2B5EF4-FFF2-40B4-BE49-F238E27FC236}">
                    <a16:creationId xmlns:a16="http://schemas.microsoft.com/office/drawing/2014/main" id="{C2F81F0A-1F06-937D-6641-6180D73923D9}"/>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CF3C8DC6-1A21-CFF8-C14E-60D73A84F269}"/>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10</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13D3A55D-D440-F4E3-09A3-63E753477CA3}"/>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EF6A1239-1D6A-6987-B9C7-74DABC49F796}"/>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F9B50544-288E-D19C-B655-818B21F9868D}"/>
                  </a:ext>
                </a:extLst>
              </p:cNvPr>
              <p:cNvSpPr/>
              <p:nvPr/>
            </p:nvSpPr>
            <p:spPr>
              <a:xfrm>
                <a:off x="869087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BF39823F-137D-80C6-0774-207C79C3A98D}"/>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DA4071E9-E4C9-C63B-3E28-A1BB12745FFA}"/>
                  </a:ext>
                </a:extLst>
              </p:cNvPr>
              <p:cNvSpPr/>
              <p:nvPr/>
            </p:nvSpPr>
            <p:spPr>
              <a:xfrm>
                <a:off x="1045219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FCB40156-C9D9-67CA-8232-4E64F0D3D335}"/>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7667F932-1242-A897-B6AE-F44E6026757F}"/>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pSp>
        <p:nvGrpSpPr>
          <p:cNvPr id="10" name="グループ化 9">
            <a:extLst>
              <a:ext uri="{FF2B5EF4-FFF2-40B4-BE49-F238E27FC236}">
                <a16:creationId xmlns:a16="http://schemas.microsoft.com/office/drawing/2014/main" id="{87650C2B-B05D-CB2A-0F1F-C136B2180B89}"/>
              </a:ext>
            </a:extLst>
          </p:cNvPr>
          <p:cNvGrpSpPr/>
          <p:nvPr/>
        </p:nvGrpSpPr>
        <p:grpSpPr>
          <a:xfrm>
            <a:off x="5619910" y="2369323"/>
            <a:ext cx="3246073" cy="3570647"/>
            <a:chOff x="5745037" y="2116468"/>
            <a:chExt cx="3246073" cy="3570647"/>
          </a:xfrm>
        </p:grpSpPr>
        <p:sp>
          <p:nvSpPr>
            <p:cNvPr id="11" name="楕円 10">
              <a:extLst>
                <a:ext uri="{FF2B5EF4-FFF2-40B4-BE49-F238E27FC236}">
                  <a16:creationId xmlns:a16="http://schemas.microsoft.com/office/drawing/2014/main" id="{13276F0E-14E0-5507-3A94-8E198ECA1879}"/>
                </a:ext>
              </a:extLst>
            </p:cNvPr>
            <p:cNvSpPr/>
            <p:nvPr/>
          </p:nvSpPr>
          <p:spPr>
            <a:xfrm>
              <a:off x="6287705" y="3029197"/>
              <a:ext cx="2160737" cy="2160737"/>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「自治コン」の</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収益源</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endParaRPr kumimoji="1" lang="ja-JP" altLang="en-US" sz="16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12" name="楕円 11">
              <a:extLst>
                <a:ext uri="{FF2B5EF4-FFF2-40B4-BE49-F238E27FC236}">
                  <a16:creationId xmlns:a16="http://schemas.microsoft.com/office/drawing/2014/main" id="{BE5D31A4-CC0E-7505-C2E3-B00A8C145C7F}"/>
                </a:ext>
              </a:extLst>
            </p:cNvPr>
            <p:cNvSpPr/>
            <p:nvPr/>
          </p:nvSpPr>
          <p:spPr>
            <a:xfrm>
              <a:off x="6813673" y="2116468"/>
              <a:ext cx="1108800" cy="11088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dirty="0">
                  <a:solidFill>
                    <a:schemeClr val="bg1"/>
                  </a:solidFill>
                  <a:latin typeface="ＭＳ Ｐゴシック" panose="020B0600070205080204" pitchFamily="50" charset="-128"/>
                  <a:ea typeface="ＭＳ Ｐゴシック" panose="020B0600070205080204" pitchFamily="50" charset="-128"/>
                </a:rPr>
                <a:t>コンテスト</a:t>
              </a:r>
              <a:br>
                <a:rPr kumimoji="1" lang="en-US" altLang="ja-JP" sz="1400" dirty="0">
                  <a:solidFill>
                    <a:schemeClr val="bg1"/>
                  </a:solidFill>
                  <a:latin typeface="ＭＳ Ｐゴシック" panose="020B0600070205080204" pitchFamily="50" charset="-128"/>
                  <a:ea typeface="ＭＳ Ｐゴシック" panose="020B0600070205080204" pitchFamily="50" charset="-128"/>
                </a:rPr>
              </a:b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応募料</a:t>
              </a:r>
            </a:p>
          </p:txBody>
        </p:sp>
        <p:sp>
          <p:nvSpPr>
            <p:cNvPr id="13" name="楕円 12">
              <a:extLst>
                <a:ext uri="{FF2B5EF4-FFF2-40B4-BE49-F238E27FC236}">
                  <a16:creationId xmlns:a16="http://schemas.microsoft.com/office/drawing/2014/main" id="{6BECB104-BFEF-4B96-901E-162EF6ED65BE}"/>
                </a:ext>
              </a:extLst>
            </p:cNvPr>
            <p:cNvSpPr/>
            <p:nvPr/>
          </p:nvSpPr>
          <p:spPr>
            <a:xfrm>
              <a:off x="7882310" y="4578315"/>
              <a:ext cx="1108800" cy="11088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dirty="0">
                  <a:solidFill>
                    <a:schemeClr val="bg1"/>
                  </a:solidFill>
                  <a:latin typeface="ＭＳ Ｐゴシック" panose="020B0600070205080204" pitchFamily="50" charset="-128"/>
                  <a:ea typeface="ＭＳ Ｐゴシック" panose="020B0600070205080204" pitchFamily="50" charset="-128"/>
                </a:rPr>
                <a:t>開催</a:t>
              </a:r>
              <a:br>
                <a:rPr kumimoji="1" lang="en-US" altLang="ja-JP" sz="1400" dirty="0">
                  <a:solidFill>
                    <a:schemeClr val="bg1"/>
                  </a:solidFill>
                  <a:latin typeface="ＭＳ Ｐゴシック" panose="020B0600070205080204" pitchFamily="50" charset="-128"/>
                  <a:ea typeface="ＭＳ Ｐゴシック" panose="020B0600070205080204" pitchFamily="50" charset="-128"/>
                </a:rPr>
              </a:br>
              <a:r>
                <a:rPr kumimoji="1" lang="ja-JP" altLang="en-US" sz="1400" dirty="0">
                  <a:solidFill>
                    <a:schemeClr val="bg1"/>
                  </a:solidFill>
                  <a:latin typeface="ＭＳ Ｐゴシック" panose="020B0600070205080204" pitchFamily="50" charset="-128"/>
                  <a:ea typeface="ＭＳ Ｐゴシック" panose="020B0600070205080204" pitchFamily="50" charset="-128"/>
                </a:rPr>
                <a:t>オプション料</a:t>
              </a:r>
            </a:p>
          </p:txBody>
        </p:sp>
        <p:sp>
          <p:nvSpPr>
            <p:cNvPr id="14" name="楕円 13">
              <a:extLst>
                <a:ext uri="{FF2B5EF4-FFF2-40B4-BE49-F238E27FC236}">
                  <a16:creationId xmlns:a16="http://schemas.microsoft.com/office/drawing/2014/main" id="{068DFF98-AE05-3713-7657-28E7DA4FCBBF}"/>
                </a:ext>
              </a:extLst>
            </p:cNvPr>
            <p:cNvSpPr/>
            <p:nvPr/>
          </p:nvSpPr>
          <p:spPr>
            <a:xfrm>
              <a:off x="5745037" y="4578315"/>
              <a:ext cx="1108800" cy="11088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zh-TW" altLang="en-US" sz="1400" dirty="0">
                  <a:solidFill>
                    <a:schemeClr val="bg1"/>
                  </a:solidFill>
                  <a:latin typeface="ＭＳ Ｐゴシック" panose="020B0600070205080204" pitchFamily="50" charset="-128"/>
                  <a:ea typeface="ＭＳ Ｐゴシック" panose="020B0600070205080204" pitchFamily="50" charset="-128"/>
                </a:rPr>
                <a:t>自治体</a:t>
              </a:r>
              <a:br>
                <a:rPr kumimoji="1" lang="en-US" altLang="zh-TW" sz="1400" dirty="0">
                  <a:solidFill>
                    <a:schemeClr val="bg1"/>
                  </a:solidFill>
                  <a:latin typeface="ＭＳ Ｐゴシック" panose="020B0600070205080204" pitchFamily="50" charset="-128"/>
                  <a:ea typeface="ＭＳ Ｐゴシック" panose="020B0600070205080204" pitchFamily="50" charset="-128"/>
                </a:rPr>
              </a:br>
              <a:r>
                <a:rPr kumimoji="1" lang="zh-TW" altLang="en-US" sz="1400" dirty="0">
                  <a:solidFill>
                    <a:schemeClr val="bg1"/>
                  </a:solidFill>
                  <a:latin typeface="ＭＳ Ｐゴシック" panose="020B0600070205080204" pitchFamily="50" charset="-128"/>
                  <a:ea typeface="ＭＳ Ｐゴシック" panose="020B0600070205080204" pitchFamily="50" charset="-128"/>
                </a:rPr>
                <a:t>紹介料</a:t>
              </a:r>
              <a:endParaRPr kumimoji="1" lang="ja-JP" altLang="en-US" sz="1400" dirty="0">
                <a:solidFill>
                  <a:schemeClr val="bg1"/>
                </a:solidFill>
                <a:latin typeface="ＭＳ Ｐゴシック" panose="020B0600070205080204" pitchFamily="50" charset="-128"/>
                <a:ea typeface="ＭＳ Ｐゴシック" panose="020B0600070205080204" pitchFamily="50" charset="-128"/>
              </a:endParaRPr>
            </a:p>
          </p:txBody>
        </p:sp>
        <p:grpSp>
          <p:nvGrpSpPr>
            <p:cNvPr id="15" name="グループ化 14">
              <a:extLst>
                <a:ext uri="{FF2B5EF4-FFF2-40B4-BE49-F238E27FC236}">
                  <a16:creationId xmlns:a16="http://schemas.microsoft.com/office/drawing/2014/main" id="{806F1FFE-9E65-5433-65CF-46C4DAA0EA60}"/>
                </a:ext>
              </a:extLst>
            </p:cNvPr>
            <p:cNvGrpSpPr/>
            <p:nvPr/>
          </p:nvGrpSpPr>
          <p:grpSpPr>
            <a:xfrm>
              <a:off x="7258389" y="3291238"/>
              <a:ext cx="219369" cy="288455"/>
              <a:chOff x="7258389" y="3263833"/>
              <a:chExt cx="219369" cy="288455"/>
            </a:xfrm>
          </p:grpSpPr>
          <p:sp>
            <p:nvSpPr>
              <p:cNvPr id="29" name="二等辺三角形 28">
                <a:extLst>
                  <a:ext uri="{FF2B5EF4-FFF2-40B4-BE49-F238E27FC236}">
                    <a16:creationId xmlns:a16="http://schemas.microsoft.com/office/drawing/2014/main" id="{7BA047A6-6252-784D-6A77-FBCAAA0D7D17}"/>
                  </a:ext>
                </a:extLst>
              </p:cNvPr>
              <p:cNvSpPr/>
              <p:nvPr/>
            </p:nvSpPr>
            <p:spPr>
              <a:xfrm flipV="1">
                <a:off x="7258389" y="3263833"/>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30" name="二等辺三角形 29">
                <a:extLst>
                  <a:ext uri="{FF2B5EF4-FFF2-40B4-BE49-F238E27FC236}">
                    <a16:creationId xmlns:a16="http://schemas.microsoft.com/office/drawing/2014/main" id="{54373EF9-0C42-65D7-D17B-76FD0CBEA58E}"/>
                  </a:ext>
                </a:extLst>
              </p:cNvPr>
              <p:cNvSpPr/>
              <p:nvPr/>
            </p:nvSpPr>
            <p:spPr>
              <a:xfrm flipV="1">
                <a:off x="7258389" y="3428460"/>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16" name="グループ化 15">
              <a:extLst>
                <a:ext uri="{FF2B5EF4-FFF2-40B4-BE49-F238E27FC236}">
                  <a16:creationId xmlns:a16="http://schemas.microsoft.com/office/drawing/2014/main" id="{5D9F77E4-DAC5-4D4D-E726-1B55C411A479}"/>
                </a:ext>
              </a:extLst>
            </p:cNvPr>
            <p:cNvGrpSpPr/>
            <p:nvPr/>
          </p:nvGrpSpPr>
          <p:grpSpPr>
            <a:xfrm rot="13342467">
              <a:off x="6691109" y="4402907"/>
              <a:ext cx="219369" cy="288455"/>
              <a:chOff x="7258389" y="3263833"/>
              <a:chExt cx="219369" cy="288455"/>
            </a:xfrm>
          </p:grpSpPr>
          <p:sp>
            <p:nvSpPr>
              <p:cNvPr id="27" name="二等辺三角形 26">
                <a:extLst>
                  <a:ext uri="{FF2B5EF4-FFF2-40B4-BE49-F238E27FC236}">
                    <a16:creationId xmlns:a16="http://schemas.microsoft.com/office/drawing/2014/main" id="{C87BAFFD-53B2-3662-4FEA-F0E5B9A03E40}"/>
                  </a:ext>
                </a:extLst>
              </p:cNvPr>
              <p:cNvSpPr/>
              <p:nvPr/>
            </p:nvSpPr>
            <p:spPr>
              <a:xfrm flipV="1">
                <a:off x="7258389" y="3263833"/>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28" name="二等辺三角形 27">
                <a:extLst>
                  <a:ext uri="{FF2B5EF4-FFF2-40B4-BE49-F238E27FC236}">
                    <a16:creationId xmlns:a16="http://schemas.microsoft.com/office/drawing/2014/main" id="{C521A094-52D9-C123-5093-0E8786FA88CA}"/>
                  </a:ext>
                </a:extLst>
              </p:cNvPr>
              <p:cNvSpPr/>
              <p:nvPr/>
            </p:nvSpPr>
            <p:spPr>
              <a:xfrm flipV="1">
                <a:off x="7258389" y="3428460"/>
                <a:ext cx="219369" cy="12382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nvGrpSpPr>
            <p:cNvPr id="24" name="グループ化 23">
              <a:extLst>
                <a:ext uri="{FF2B5EF4-FFF2-40B4-BE49-F238E27FC236}">
                  <a16:creationId xmlns:a16="http://schemas.microsoft.com/office/drawing/2014/main" id="{64F9B8AA-12BE-1B4E-44E0-0198DF96DBE0}"/>
                </a:ext>
              </a:extLst>
            </p:cNvPr>
            <p:cNvGrpSpPr/>
            <p:nvPr/>
          </p:nvGrpSpPr>
          <p:grpSpPr>
            <a:xfrm rot="8257533" flipH="1">
              <a:off x="7810211" y="4402908"/>
              <a:ext cx="219369" cy="288455"/>
              <a:chOff x="7258389" y="3263833"/>
              <a:chExt cx="219369" cy="288455"/>
            </a:xfrm>
          </p:grpSpPr>
          <p:sp>
            <p:nvSpPr>
              <p:cNvPr id="25" name="二等辺三角形 24">
                <a:extLst>
                  <a:ext uri="{FF2B5EF4-FFF2-40B4-BE49-F238E27FC236}">
                    <a16:creationId xmlns:a16="http://schemas.microsoft.com/office/drawing/2014/main" id="{23A6571C-2F6D-56C5-077E-E1408236CF90}"/>
                  </a:ext>
                </a:extLst>
              </p:cNvPr>
              <p:cNvSpPr/>
              <p:nvPr/>
            </p:nvSpPr>
            <p:spPr>
              <a:xfrm flipV="1">
                <a:off x="7258389" y="3263833"/>
                <a:ext cx="219369" cy="12382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sp>
            <p:nvSpPr>
              <p:cNvPr id="26" name="二等辺三角形 25">
                <a:extLst>
                  <a:ext uri="{FF2B5EF4-FFF2-40B4-BE49-F238E27FC236}">
                    <a16:creationId xmlns:a16="http://schemas.microsoft.com/office/drawing/2014/main" id="{88FF7C79-B794-CC28-137F-B2AFD3FCC386}"/>
                  </a:ext>
                </a:extLst>
              </p:cNvPr>
              <p:cNvSpPr/>
              <p:nvPr/>
            </p:nvSpPr>
            <p:spPr>
              <a:xfrm flipV="1">
                <a:off x="7258389" y="3428460"/>
                <a:ext cx="219369" cy="12382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600" dirty="0">
                  <a:solidFill>
                    <a:schemeClr val="bg1"/>
                  </a:solidFill>
                  <a:latin typeface="ＭＳ Ｐゴシック" panose="020B0600070205080204" pitchFamily="50" charset="-128"/>
                  <a:ea typeface="ＭＳ Ｐゴシック" panose="020B0600070205080204" pitchFamily="50" charset="-128"/>
                </a:endParaRPr>
              </a:p>
            </p:txBody>
          </p:sp>
        </p:grpSp>
      </p:grpSp>
      <p:grpSp>
        <p:nvGrpSpPr>
          <p:cNvPr id="31" name="グループ化 30">
            <a:extLst>
              <a:ext uri="{FF2B5EF4-FFF2-40B4-BE49-F238E27FC236}">
                <a16:creationId xmlns:a16="http://schemas.microsoft.com/office/drawing/2014/main" id="{760C8734-6F8B-AA36-A90F-0B5B3D9FB196}"/>
              </a:ext>
            </a:extLst>
          </p:cNvPr>
          <p:cNvGrpSpPr/>
          <p:nvPr/>
        </p:nvGrpSpPr>
        <p:grpSpPr>
          <a:xfrm>
            <a:off x="8897450" y="2369323"/>
            <a:ext cx="2625495" cy="1260242"/>
            <a:chOff x="8980574" y="2306791"/>
            <a:chExt cx="2625495" cy="1260242"/>
          </a:xfrm>
        </p:grpSpPr>
        <p:sp>
          <p:nvSpPr>
            <p:cNvPr id="32" name="正方形/長方形 31">
              <a:extLst>
                <a:ext uri="{FF2B5EF4-FFF2-40B4-BE49-F238E27FC236}">
                  <a16:creationId xmlns:a16="http://schemas.microsoft.com/office/drawing/2014/main" id="{876249FF-22FB-06D0-B1D7-0CD9BEC9A756}"/>
                </a:ext>
              </a:extLst>
            </p:cNvPr>
            <p:cNvSpPr/>
            <p:nvPr/>
          </p:nvSpPr>
          <p:spPr>
            <a:xfrm>
              <a:off x="8980574" y="2306791"/>
              <a:ext cx="2625495" cy="3804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pPr>
                <a:spcBef>
                  <a:spcPts val="600"/>
                </a:spcBef>
              </a:pPr>
              <a:r>
                <a:rPr lang="ja-JP" altLang="en-US" sz="1600" b="1" dirty="0">
                  <a:solidFill>
                    <a:schemeClr val="accent3"/>
                  </a:solidFill>
                  <a:latin typeface="ＭＳ Ｐゴシック" panose="020B0600070205080204" pitchFamily="50" charset="-128"/>
                  <a:ea typeface="ＭＳ Ｐゴシック" panose="020B0600070205080204" pitchFamily="50" charset="-128"/>
                </a:rPr>
                <a:t>開催オプション料</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　</a:t>
              </a:r>
              <a: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t>0</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円～</a:t>
              </a:r>
              <a: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t>/</a:t>
              </a: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開催</a:t>
              </a:r>
              <a:br>
                <a:rPr kumimoji="1" lang="en-US" altLang="ja-JP" sz="1600" b="1" dirty="0">
                  <a:solidFill>
                    <a:schemeClr val="accent3"/>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（原則徴収なし）</a:t>
              </a:r>
            </a:p>
          </p:txBody>
        </p:sp>
        <p:sp>
          <p:nvSpPr>
            <p:cNvPr id="33" name="正方形/長方形 32">
              <a:extLst>
                <a:ext uri="{FF2B5EF4-FFF2-40B4-BE49-F238E27FC236}">
                  <a16:creationId xmlns:a16="http://schemas.microsoft.com/office/drawing/2014/main" id="{3FD8B346-82D1-959D-40B5-155DDF739B58}"/>
                </a:ext>
              </a:extLst>
            </p:cNvPr>
            <p:cNvSpPr/>
            <p:nvPr/>
          </p:nvSpPr>
          <p:spPr>
            <a:xfrm>
              <a:off x="8980574" y="2964278"/>
              <a:ext cx="2625495" cy="6027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pPr>
                <a:spcBef>
                  <a:spcPts val="600"/>
                </a:spcBef>
              </a:pPr>
              <a:r>
                <a:rPr lang="ja-JP" altLang="en-US" sz="1600" dirty="0">
                  <a:solidFill>
                    <a:schemeClr val="tx1"/>
                  </a:solidFill>
                  <a:latin typeface="ＭＳ Ｐゴシック" panose="020B0600070205080204" pitchFamily="50" charset="-128"/>
                  <a:ea typeface="ＭＳ Ｐゴシック" panose="020B0600070205080204" pitchFamily="50" charset="-128"/>
                </a:rPr>
                <a:t>要望がある場合のみ、コンテスト</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ja-JP" altLang="en-US" sz="1600" dirty="0">
                  <a:solidFill>
                    <a:schemeClr val="tx1"/>
                  </a:solidFill>
                  <a:latin typeface="ＭＳ Ｐゴシック" panose="020B0600070205080204" pitchFamily="50" charset="-128"/>
                  <a:ea typeface="ＭＳ Ｐゴシック" panose="020B0600070205080204" pitchFamily="50" charset="-128"/>
                </a:rPr>
                <a:t>内容をカスタマイズするために</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ja-JP" altLang="en-US" sz="1600" dirty="0">
                  <a:solidFill>
                    <a:schemeClr val="tx1"/>
                  </a:solidFill>
                  <a:latin typeface="ＭＳ Ｐゴシック" panose="020B0600070205080204" pitchFamily="50" charset="-128"/>
                  <a:ea typeface="ＭＳ Ｐゴシック" panose="020B0600070205080204" pitchFamily="50" charset="-128"/>
                </a:rPr>
                <a:t>自治体からいただく費用</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grpSp>
      <p:grpSp>
        <p:nvGrpSpPr>
          <p:cNvPr id="37" name="グループ化 36">
            <a:extLst>
              <a:ext uri="{FF2B5EF4-FFF2-40B4-BE49-F238E27FC236}">
                <a16:creationId xmlns:a16="http://schemas.microsoft.com/office/drawing/2014/main" id="{D32E8557-D576-6F4C-51C9-1E2E5BFE764E}"/>
              </a:ext>
            </a:extLst>
          </p:cNvPr>
          <p:cNvGrpSpPr/>
          <p:nvPr/>
        </p:nvGrpSpPr>
        <p:grpSpPr>
          <a:xfrm>
            <a:off x="8971781" y="3985309"/>
            <a:ext cx="2839008" cy="2088590"/>
            <a:chOff x="9463946" y="4101135"/>
            <a:chExt cx="2839008" cy="2088590"/>
          </a:xfrm>
        </p:grpSpPr>
        <p:pic>
          <p:nvPicPr>
            <p:cNvPr id="34" name="図 33">
              <a:extLst>
                <a:ext uri="{FF2B5EF4-FFF2-40B4-BE49-F238E27FC236}">
                  <a16:creationId xmlns:a16="http://schemas.microsoft.com/office/drawing/2014/main" id="{88BD599B-4D72-39CA-7B73-8B11B128DFFA}"/>
                </a:ext>
              </a:extLst>
            </p:cNvPr>
            <p:cNvPicPr>
              <a:picLocks noChangeAspect="1"/>
            </p:cNvPicPr>
            <p:nvPr/>
          </p:nvPicPr>
          <p:blipFill>
            <a:blip r:embed="rId2">
              <a:duotone>
                <a:schemeClr val="accent3">
                  <a:shade val="45000"/>
                  <a:satMod val="135000"/>
                </a:schemeClr>
                <a:prstClr val="white"/>
              </a:duotone>
            </a:blip>
            <a:stretch>
              <a:fillRect/>
            </a:stretch>
          </p:blipFill>
          <p:spPr>
            <a:xfrm>
              <a:off x="9463946" y="4101135"/>
              <a:ext cx="1492500" cy="1492500"/>
            </a:xfrm>
            <a:prstGeom prst="rect">
              <a:avLst/>
            </a:prstGeom>
          </p:spPr>
        </p:pic>
        <p:pic>
          <p:nvPicPr>
            <p:cNvPr id="35" name="図 34">
              <a:extLst>
                <a:ext uri="{FF2B5EF4-FFF2-40B4-BE49-F238E27FC236}">
                  <a16:creationId xmlns:a16="http://schemas.microsoft.com/office/drawing/2014/main" id="{AEE575AB-F3D4-62E4-EE7A-A4F86C953DF4}"/>
                </a:ext>
              </a:extLst>
            </p:cNvPr>
            <p:cNvPicPr>
              <a:picLocks noChangeAspect="1"/>
            </p:cNvPicPr>
            <p:nvPr/>
          </p:nvPicPr>
          <p:blipFill>
            <a:blip r:embed="rId3">
              <a:duotone>
                <a:schemeClr val="accent3">
                  <a:shade val="45000"/>
                  <a:satMod val="135000"/>
                </a:schemeClr>
                <a:prstClr val="white"/>
              </a:duotone>
            </a:blip>
            <a:stretch>
              <a:fillRect/>
            </a:stretch>
          </p:blipFill>
          <p:spPr>
            <a:xfrm>
              <a:off x="10810454" y="4697225"/>
              <a:ext cx="1492500" cy="1492500"/>
            </a:xfrm>
            <a:prstGeom prst="rect">
              <a:avLst/>
            </a:prstGeom>
          </p:spPr>
        </p:pic>
      </p:grpSp>
    </p:spTree>
    <p:extLst>
      <p:ext uri="{BB962C8B-B14F-4D97-AF65-F5344CB8AC3E}">
        <p14:creationId xmlns:p14="http://schemas.microsoft.com/office/powerpoint/2010/main" val="178984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44FDC-E3C8-E5E1-C40C-8DE66CC5D1D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9B0F54A0-ED03-FD3D-C95A-A74066404D35}"/>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05</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a:t>
            </a:r>
            <a:r>
              <a:rPr kumimoji="1" lang="ja-JP" altLang="en-US" sz="2400" b="1" dirty="0">
                <a:solidFill>
                  <a:schemeClr val="accent3"/>
                </a:solidFill>
                <a:latin typeface="ＭＳ Ｐゴシック" panose="020B0600070205080204" pitchFamily="50" charset="-128"/>
                <a:ea typeface="ＭＳ Ｐゴシック" panose="020B0600070205080204" pitchFamily="50" charset="-128"/>
              </a:rPr>
              <a:t>ビジネスとして成立するのか？（収益計画）</a:t>
            </a:r>
          </a:p>
        </p:txBody>
      </p:sp>
      <p:sp>
        <p:nvSpPr>
          <p:cNvPr id="6" name="正方形/長方形 5">
            <a:extLst>
              <a:ext uri="{FF2B5EF4-FFF2-40B4-BE49-F238E27FC236}">
                <a16:creationId xmlns:a16="http://schemas.microsoft.com/office/drawing/2014/main" id="{8BCC3FE8-8F5B-8BFC-B814-E723E5FA9773}"/>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「自治コン」が狙うのは</a:t>
            </a:r>
            <a:r>
              <a:rPr kumimoji="1" lang="en-US" altLang="ja-JP" sz="2000" b="1" dirty="0">
                <a:solidFill>
                  <a:schemeClr val="tx1"/>
                </a:solidFill>
                <a:latin typeface="ＭＳ Ｐゴシック" panose="020B0600070205080204" pitchFamily="50" charset="-128"/>
                <a:ea typeface="ＭＳ Ｐゴシック" panose="020B0600070205080204" pitchFamily="50" charset="-128"/>
              </a:rPr>
              <a:t>60</a:t>
            </a:r>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億円の売上高と、自治体・中小企業や市民が享受する</a:t>
            </a:r>
            <a:r>
              <a:rPr kumimoji="1" lang="en-US" altLang="ja-JP" sz="2000" b="1" dirty="0">
                <a:solidFill>
                  <a:schemeClr val="tx1"/>
                </a:solidFill>
                <a:latin typeface="ＭＳ Ｐゴシック" panose="020B0600070205080204" pitchFamily="50" charset="-128"/>
                <a:ea typeface="ＭＳ Ｐゴシック" panose="020B0600070205080204" pitchFamily="50" charset="-128"/>
              </a:rPr>
              <a:t>1,800</a:t>
            </a:r>
            <a:r>
              <a:rPr kumimoji="1" lang="ja-JP" altLang="en-US" sz="2000" b="1" dirty="0">
                <a:solidFill>
                  <a:schemeClr val="tx1"/>
                </a:solidFill>
                <a:latin typeface="ＭＳ Ｐゴシック" panose="020B0600070205080204" pitchFamily="50" charset="-128"/>
                <a:ea typeface="ＭＳ Ｐゴシック" panose="020B0600070205080204" pitchFamily="50" charset="-128"/>
              </a:rPr>
              <a:t>億円の経済効果です。</a:t>
            </a:r>
          </a:p>
        </p:txBody>
      </p:sp>
      <p:grpSp>
        <p:nvGrpSpPr>
          <p:cNvPr id="8" name="グループ化 7">
            <a:extLst>
              <a:ext uri="{FF2B5EF4-FFF2-40B4-BE49-F238E27FC236}">
                <a16:creationId xmlns:a16="http://schemas.microsoft.com/office/drawing/2014/main" id="{A233959B-1B43-E558-905C-9C39862DBE58}"/>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0EE55A61-FF75-1826-9F54-3055B5985F21}"/>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D3374E01-1959-8605-A6A5-96372B401ABD}"/>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DD9D6D87-5066-A56C-8028-26ACE565096F}"/>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初年度は売上高</a:t>
                </a:r>
                <a:r>
                  <a:rPr lang="en-US" altLang="ja-JP" sz="1400" dirty="0">
                    <a:solidFill>
                      <a:schemeClr val="tx1"/>
                    </a:solidFill>
                    <a:latin typeface="ＭＳ Ｐゴシック" panose="020B0600070205080204" pitchFamily="50" charset="-128"/>
                    <a:ea typeface="ＭＳ Ｐゴシック" panose="020B0600070205080204" pitchFamily="50" charset="-128"/>
                  </a:rPr>
                  <a:t>2,314</a:t>
                </a:r>
                <a:r>
                  <a:rPr lang="ja-JP" altLang="en-US" sz="1400" dirty="0">
                    <a:solidFill>
                      <a:schemeClr val="tx1"/>
                    </a:solidFill>
                    <a:latin typeface="ＭＳ Ｐゴシック" panose="020B0600070205080204" pitchFamily="50" charset="-128"/>
                    <a:ea typeface="ＭＳ Ｐゴシック" panose="020B0600070205080204" pitchFamily="50" charset="-128"/>
                  </a:rPr>
                  <a:t>万円・営業利益</a:t>
                </a:r>
                <a:r>
                  <a:rPr lang="en-US" altLang="ja-JP" sz="1400" dirty="0">
                    <a:solidFill>
                      <a:schemeClr val="tx1"/>
                    </a:solidFill>
                    <a:latin typeface="ＭＳ Ｐゴシック" panose="020B0600070205080204" pitchFamily="50" charset="-128"/>
                    <a:ea typeface="ＭＳ Ｐゴシック" panose="020B0600070205080204" pitchFamily="50" charset="-128"/>
                  </a:rPr>
                  <a:t>183</a:t>
                </a:r>
                <a:r>
                  <a:rPr lang="ja-JP" altLang="en-US" sz="1400" dirty="0">
                    <a:solidFill>
                      <a:schemeClr val="tx1"/>
                    </a:solidFill>
                    <a:latin typeface="ＭＳ Ｐゴシック" panose="020B0600070205080204" pitchFamily="50" charset="-128"/>
                    <a:ea typeface="ＭＳ Ｐゴシック" panose="020B0600070205080204" pitchFamily="50" charset="-128"/>
                  </a:rPr>
                  <a:t>万円と</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小規模ですが、</a:t>
                </a:r>
                <a:r>
                  <a:rPr lang="en-US" altLang="ja-JP" sz="1400" dirty="0">
                    <a:solidFill>
                      <a:schemeClr val="tx1"/>
                    </a:solidFill>
                    <a:latin typeface="ＭＳ Ｐゴシック" panose="020B0600070205080204" pitchFamily="50" charset="-128"/>
                    <a:ea typeface="ＭＳ Ｐゴシック" panose="020B0600070205080204" pitchFamily="50" charset="-128"/>
                  </a:rPr>
                  <a:t>5</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年目には売上高</a:t>
                </a: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億円・営業利益</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5</a:t>
                </a:r>
                <a:r>
                  <a:rPr lang="ja-JP" altLang="en-US" sz="1400" dirty="0">
                    <a:solidFill>
                      <a:schemeClr val="tx1"/>
                    </a:solidFill>
                    <a:latin typeface="ＭＳ Ｐゴシック" panose="020B0600070205080204" pitchFamily="50" charset="-128"/>
                    <a:ea typeface="ＭＳ Ｐゴシック" panose="020B0600070205080204" pitchFamily="50" charset="-128"/>
                  </a:rPr>
                  <a:t>億円を見込んでいます。</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285750" indent="-285750">
                  <a:spcBef>
                    <a:spcPts val="1200"/>
                  </a:spcBef>
                  <a:buClr>
                    <a:schemeClr val="accent3"/>
                  </a:buClr>
                  <a:buFont typeface="Wingdings" panose="05000000000000000000" pitchFamily="2" charset="2"/>
                  <a:buChar char="n"/>
                </a:pP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年目には、売上高</a:t>
                </a:r>
                <a:r>
                  <a:rPr lang="en-US" altLang="ja-JP" sz="1400" dirty="0">
                    <a:solidFill>
                      <a:schemeClr val="tx1"/>
                    </a:solidFill>
                    <a:latin typeface="ＭＳ Ｐゴシック" panose="020B0600070205080204" pitchFamily="50" charset="-128"/>
                    <a:ea typeface="ＭＳ Ｐゴシック" panose="020B0600070205080204" pitchFamily="50" charset="-128"/>
                  </a:rPr>
                  <a:t>63</a:t>
                </a:r>
                <a:r>
                  <a:rPr lang="ja-JP" altLang="en-US" sz="1400" dirty="0">
                    <a:solidFill>
                      <a:schemeClr val="tx1"/>
                    </a:solidFill>
                    <a:latin typeface="ＭＳ Ｐゴシック" panose="020B0600070205080204" pitchFamily="50" charset="-128"/>
                    <a:ea typeface="ＭＳ Ｐゴシック" panose="020B0600070205080204" pitchFamily="50" charset="-128"/>
                  </a:rPr>
                  <a:t>億円・営業利益</a:t>
                </a:r>
                <a:r>
                  <a:rPr lang="en-US" altLang="ja-JP" sz="1400" dirty="0">
                    <a:solidFill>
                      <a:schemeClr val="tx1"/>
                    </a:solidFill>
                    <a:latin typeface="ＭＳ Ｐゴシック" panose="020B0600070205080204" pitchFamily="50" charset="-128"/>
                    <a:ea typeface="ＭＳ Ｐゴシック" panose="020B0600070205080204" pitchFamily="50" charset="-128"/>
                  </a:rPr>
                  <a:t>37</a:t>
                </a:r>
                <a:r>
                  <a:rPr lang="ja-JP" altLang="en-US" sz="1400" dirty="0">
                    <a:solidFill>
                      <a:schemeClr val="tx1"/>
                    </a:solidFill>
                    <a:latin typeface="ＭＳ Ｐゴシック" panose="020B0600070205080204" pitchFamily="50" charset="-128"/>
                    <a:ea typeface="ＭＳ Ｐゴシック" panose="020B0600070205080204" pitchFamily="50" charset="-128"/>
                  </a:rPr>
                  <a:t>億円を</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創出、まさにコーヒーを買うような気軽さでコンテスト</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を開催し、各自治体が好事例を横展開し合える世界</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を当たり前にします。</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「自治コン」の経済的魅力は、自社の収益だけに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留まりません。例えば、コンテスト開催や好事例の</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横展開により、</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つの自治体と企業が結ばれることで</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将来的に</a:t>
                </a:r>
                <a:r>
                  <a:rPr lang="en-US" altLang="ja-JP" sz="1400" dirty="0">
                    <a:solidFill>
                      <a:schemeClr val="tx1"/>
                    </a:solidFill>
                    <a:latin typeface="ＭＳ Ｐゴシック" panose="020B0600070205080204" pitchFamily="50" charset="-128"/>
                    <a:ea typeface="ＭＳ Ｐゴシック" panose="020B0600070205080204" pitchFamily="50" charset="-128"/>
                  </a:rPr>
                  <a:t>1,000</a:t>
                </a:r>
                <a:r>
                  <a:rPr lang="ja-JP" altLang="en-US" sz="1400" dirty="0">
                    <a:solidFill>
                      <a:schemeClr val="tx1"/>
                    </a:solidFill>
                    <a:latin typeface="ＭＳ Ｐゴシック" panose="020B0600070205080204" pitchFamily="50" charset="-128"/>
                    <a:ea typeface="ＭＳ Ｐゴシック" panose="020B0600070205080204" pitchFamily="50" charset="-128"/>
                  </a:rPr>
                  <a:t>万円の価値を創出すると仮定すると、</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年目には</a:t>
                </a:r>
                <a:r>
                  <a:rPr lang="en-US" altLang="ja-JP" sz="1400" dirty="0">
                    <a:solidFill>
                      <a:schemeClr val="tx1"/>
                    </a:solidFill>
                    <a:latin typeface="ＭＳ Ｐゴシック" panose="020B0600070205080204" pitchFamily="50" charset="-128"/>
                    <a:ea typeface="ＭＳ Ｐゴシック" panose="020B0600070205080204" pitchFamily="50" charset="-128"/>
                  </a:rPr>
                  <a:t>1,800</a:t>
                </a:r>
                <a:r>
                  <a:rPr lang="ja-JP" altLang="en-US" sz="1400" dirty="0">
                    <a:solidFill>
                      <a:schemeClr val="tx1"/>
                    </a:solidFill>
                    <a:latin typeface="ＭＳ Ｐゴシック" panose="020B0600070205080204" pitchFamily="50" charset="-128"/>
                    <a:ea typeface="ＭＳ Ｐゴシック" panose="020B0600070205080204" pitchFamily="50" charset="-128"/>
                  </a:rPr>
                  <a:t>億円の価値を自治体や企業、</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その先の市民に対して提供することができるのです。</a:t>
                </a:r>
              </a:p>
            </p:txBody>
          </p:sp>
          <p:sp>
            <p:nvSpPr>
              <p:cNvPr id="3" name="四角形: 角を丸くする 2">
                <a:extLst>
                  <a:ext uri="{FF2B5EF4-FFF2-40B4-BE49-F238E27FC236}">
                    <a16:creationId xmlns:a16="http://schemas.microsoft.com/office/drawing/2014/main" id="{16BAB38A-D458-20E8-507D-851264787369}"/>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9AF72DE3-1D79-0182-A9BD-1CE1C992465D}"/>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11</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5E11EB61-1A0F-4B1D-3B35-1F8EDA56F3D0}"/>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3B783700-AAD4-DA07-2F68-8F0DD437453C}"/>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0182402D-BF7D-BF2B-6A1B-98AA2B57FCD7}"/>
                  </a:ext>
                </a:extLst>
              </p:cNvPr>
              <p:cNvSpPr/>
              <p:nvPr/>
            </p:nvSpPr>
            <p:spPr>
              <a:xfrm>
                <a:off x="869087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C9896D89-ADA6-BACA-75DF-3177DC96F64A}"/>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3AB63E76-92A4-10BE-DDC4-858F89A108FC}"/>
                  </a:ext>
                </a:extLst>
              </p:cNvPr>
              <p:cNvSpPr/>
              <p:nvPr/>
            </p:nvSpPr>
            <p:spPr>
              <a:xfrm>
                <a:off x="1045219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90ABBFD4-A148-B5AD-529E-1843C907597C}"/>
                  </a:ext>
                </a:extLst>
              </p:cNvPr>
              <p:cNvSpPr/>
              <p:nvPr/>
            </p:nvSpPr>
            <p:spPr>
              <a:xfrm>
                <a:off x="1133285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9D2DB56B-8511-8F2C-0983-B1B92798500C}"/>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aphicFrame>
        <p:nvGraphicFramePr>
          <p:cNvPr id="26" name="グラフ 25">
            <a:extLst>
              <a:ext uri="{FF2B5EF4-FFF2-40B4-BE49-F238E27FC236}">
                <a16:creationId xmlns:a16="http://schemas.microsoft.com/office/drawing/2014/main" id="{3F1058F2-400B-AA73-5DE3-1A6DC56178AB}"/>
              </a:ext>
            </a:extLst>
          </p:cNvPr>
          <p:cNvGraphicFramePr/>
          <p:nvPr>
            <p:extLst>
              <p:ext uri="{D42A27DB-BD31-4B8C-83A1-F6EECF244321}">
                <p14:modId xmlns:p14="http://schemas.microsoft.com/office/powerpoint/2010/main" val="1538686538"/>
              </p:ext>
            </p:extLst>
          </p:nvPr>
        </p:nvGraphicFramePr>
        <p:xfrm>
          <a:off x="6138819" y="1821539"/>
          <a:ext cx="5548339" cy="1458896"/>
        </p:xfrm>
        <a:graphic>
          <a:graphicData uri="http://schemas.openxmlformats.org/drawingml/2006/chart">
            <c:chart xmlns:c="http://schemas.openxmlformats.org/drawingml/2006/chart" xmlns:r="http://schemas.openxmlformats.org/officeDocument/2006/relationships" r:id="rId2"/>
          </a:graphicData>
        </a:graphic>
      </p:graphicFrame>
      <p:sp>
        <p:nvSpPr>
          <p:cNvPr id="28" name="四角形: 角を丸くする 27">
            <a:extLst>
              <a:ext uri="{FF2B5EF4-FFF2-40B4-BE49-F238E27FC236}">
                <a16:creationId xmlns:a16="http://schemas.microsoft.com/office/drawing/2014/main" id="{73503EAC-353F-9B00-0F8A-A715BA77D17F}"/>
              </a:ext>
            </a:extLst>
          </p:cNvPr>
          <p:cNvSpPr/>
          <p:nvPr/>
        </p:nvSpPr>
        <p:spPr>
          <a:xfrm>
            <a:off x="6110867" y="2595605"/>
            <a:ext cx="833058" cy="28294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altLang="ja-JP" sz="1400" dirty="0">
                <a:solidFill>
                  <a:schemeClr val="bg1"/>
                </a:solidFill>
                <a:latin typeface="ＭＳ Ｐゴシック" panose="020B0600070205080204" pitchFamily="50" charset="-128"/>
                <a:ea typeface="ＭＳ Ｐゴシック" panose="020B0600070205080204" pitchFamily="50" charset="-128"/>
              </a:rPr>
              <a:t>0.2</a:t>
            </a: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億円</a:t>
            </a:r>
          </a:p>
        </p:txBody>
      </p:sp>
      <p:sp>
        <p:nvSpPr>
          <p:cNvPr id="30" name="四角形: 角を丸くする 29">
            <a:extLst>
              <a:ext uri="{FF2B5EF4-FFF2-40B4-BE49-F238E27FC236}">
                <a16:creationId xmlns:a16="http://schemas.microsoft.com/office/drawing/2014/main" id="{4BD67EF5-66D4-A03B-AF14-EF437BFC3AD0}"/>
              </a:ext>
            </a:extLst>
          </p:cNvPr>
          <p:cNvSpPr/>
          <p:nvPr/>
        </p:nvSpPr>
        <p:spPr>
          <a:xfrm>
            <a:off x="10858450" y="1804435"/>
            <a:ext cx="833058" cy="28294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altLang="ja-JP" sz="1400" dirty="0">
                <a:solidFill>
                  <a:schemeClr val="bg1"/>
                </a:solidFill>
                <a:latin typeface="ＭＳ Ｐゴシック" panose="020B0600070205080204" pitchFamily="50" charset="-128"/>
                <a:ea typeface="ＭＳ Ｐゴシック" panose="020B0600070205080204" pitchFamily="50" charset="-128"/>
              </a:rPr>
              <a:t>63</a:t>
            </a: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億円</a:t>
            </a:r>
          </a:p>
        </p:txBody>
      </p:sp>
      <p:sp>
        <p:nvSpPr>
          <p:cNvPr id="31" name="四角形: 角を丸くする 30">
            <a:extLst>
              <a:ext uri="{FF2B5EF4-FFF2-40B4-BE49-F238E27FC236}">
                <a16:creationId xmlns:a16="http://schemas.microsoft.com/office/drawing/2014/main" id="{257519D2-E4AD-D409-C6B8-75DE42026D16}"/>
              </a:ext>
            </a:extLst>
          </p:cNvPr>
          <p:cNvSpPr/>
          <p:nvPr/>
        </p:nvSpPr>
        <p:spPr>
          <a:xfrm>
            <a:off x="8245018" y="2461105"/>
            <a:ext cx="833058" cy="28294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400" dirty="0">
                <a:solidFill>
                  <a:schemeClr val="bg1"/>
                </a:solidFill>
                <a:latin typeface="ＭＳ Ｐゴシック" panose="020B0600070205080204" pitchFamily="50" charset="-128"/>
                <a:ea typeface="ＭＳ Ｐゴシック" panose="020B0600070205080204" pitchFamily="50" charset="-128"/>
              </a:rPr>
              <a:t>10</a:t>
            </a: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億円</a:t>
            </a:r>
          </a:p>
        </p:txBody>
      </p:sp>
      <p:grpSp>
        <p:nvGrpSpPr>
          <p:cNvPr id="34" name="グループ化 33">
            <a:extLst>
              <a:ext uri="{FF2B5EF4-FFF2-40B4-BE49-F238E27FC236}">
                <a16:creationId xmlns:a16="http://schemas.microsoft.com/office/drawing/2014/main" id="{846E7DC9-2AB2-93B5-7136-A7B605A8A0BF}"/>
              </a:ext>
            </a:extLst>
          </p:cNvPr>
          <p:cNvGrpSpPr/>
          <p:nvPr/>
        </p:nvGrpSpPr>
        <p:grpSpPr>
          <a:xfrm>
            <a:off x="5464245" y="1804435"/>
            <a:ext cx="377937" cy="1368748"/>
            <a:chOff x="5522120" y="1804945"/>
            <a:chExt cx="377937" cy="900000"/>
          </a:xfrm>
        </p:grpSpPr>
        <p:sp>
          <p:nvSpPr>
            <p:cNvPr id="27" name="正方形/長方形 26">
              <a:extLst>
                <a:ext uri="{FF2B5EF4-FFF2-40B4-BE49-F238E27FC236}">
                  <a16:creationId xmlns:a16="http://schemas.microsoft.com/office/drawing/2014/main" id="{F08DA1D1-7FC0-2A7F-DAF5-A28E248A0239}"/>
                </a:ext>
              </a:extLst>
            </p:cNvPr>
            <p:cNvSpPr/>
            <p:nvPr/>
          </p:nvSpPr>
          <p:spPr>
            <a:xfrm>
              <a:off x="5522120" y="1804945"/>
              <a:ext cx="321179" cy="90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400" b="1" dirty="0">
                  <a:solidFill>
                    <a:schemeClr val="tx1"/>
                  </a:solidFill>
                  <a:latin typeface="ＭＳ Ｐゴシック" panose="020B0600070205080204" pitchFamily="50" charset="-128"/>
                  <a:ea typeface="ＭＳ Ｐゴシック" panose="020B0600070205080204" pitchFamily="50" charset="-128"/>
                </a:rPr>
                <a:t>売上高</a:t>
              </a:r>
            </a:p>
          </p:txBody>
        </p:sp>
        <p:cxnSp>
          <p:nvCxnSpPr>
            <p:cNvPr id="32" name="直線矢印コネクタ 31">
              <a:extLst>
                <a:ext uri="{FF2B5EF4-FFF2-40B4-BE49-F238E27FC236}">
                  <a16:creationId xmlns:a16="http://schemas.microsoft.com/office/drawing/2014/main" id="{4E014104-7153-5B29-2842-B3EEB81A82F6}"/>
                </a:ext>
              </a:extLst>
            </p:cNvPr>
            <p:cNvCxnSpPr>
              <a:cxnSpLocks/>
            </p:cNvCxnSpPr>
            <p:nvPr/>
          </p:nvCxnSpPr>
          <p:spPr>
            <a:xfrm flipV="1">
              <a:off x="5900057" y="1804945"/>
              <a:ext cx="0" cy="90000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37" name="グラフ 36">
            <a:extLst>
              <a:ext uri="{FF2B5EF4-FFF2-40B4-BE49-F238E27FC236}">
                <a16:creationId xmlns:a16="http://schemas.microsoft.com/office/drawing/2014/main" id="{7F87367C-9C66-4462-4FD7-2C53292CC944}"/>
              </a:ext>
            </a:extLst>
          </p:cNvPr>
          <p:cNvGraphicFramePr/>
          <p:nvPr>
            <p:extLst>
              <p:ext uri="{D42A27DB-BD31-4B8C-83A1-F6EECF244321}">
                <p14:modId xmlns:p14="http://schemas.microsoft.com/office/powerpoint/2010/main" val="1875178863"/>
              </p:ext>
            </p:extLst>
          </p:nvPr>
        </p:nvGraphicFramePr>
        <p:xfrm>
          <a:off x="6138819" y="3650449"/>
          <a:ext cx="5548339" cy="1324396"/>
        </p:xfrm>
        <a:graphic>
          <a:graphicData uri="http://schemas.openxmlformats.org/drawingml/2006/chart">
            <c:chart xmlns:c="http://schemas.openxmlformats.org/drawingml/2006/chart" xmlns:r="http://schemas.openxmlformats.org/officeDocument/2006/relationships" r:id="rId3"/>
          </a:graphicData>
        </a:graphic>
      </p:graphicFrame>
      <p:sp>
        <p:nvSpPr>
          <p:cNvPr id="38" name="四角形: 角を丸くする 37">
            <a:extLst>
              <a:ext uri="{FF2B5EF4-FFF2-40B4-BE49-F238E27FC236}">
                <a16:creationId xmlns:a16="http://schemas.microsoft.com/office/drawing/2014/main" id="{ED8181EC-DBD2-183B-AD06-9570C68A8638}"/>
              </a:ext>
            </a:extLst>
          </p:cNvPr>
          <p:cNvSpPr/>
          <p:nvPr/>
        </p:nvSpPr>
        <p:spPr>
          <a:xfrm>
            <a:off x="6110867" y="4290015"/>
            <a:ext cx="833058" cy="28294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altLang="ja-JP" sz="1400" dirty="0">
                <a:solidFill>
                  <a:schemeClr val="bg1"/>
                </a:solidFill>
                <a:latin typeface="ＭＳ Ｐゴシック" panose="020B0600070205080204" pitchFamily="50" charset="-128"/>
                <a:ea typeface="ＭＳ Ｐゴシック" panose="020B0600070205080204" pitchFamily="50" charset="-128"/>
              </a:rPr>
              <a:t>0.02</a:t>
            </a: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億円</a:t>
            </a:r>
          </a:p>
        </p:txBody>
      </p:sp>
      <p:sp>
        <p:nvSpPr>
          <p:cNvPr id="39" name="四角形: 角を丸くする 38">
            <a:extLst>
              <a:ext uri="{FF2B5EF4-FFF2-40B4-BE49-F238E27FC236}">
                <a16:creationId xmlns:a16="http://schemas.microsoft.com/office/drawing/2014/main" id="{3A294AF4-25FA-02AD-9211-49A89CA066A1}"/>
              </a:ext>
            </a:extLst>
          </p:cNvPr>
          <p:cNvSpPr/>
          <p:nvPr/>
        </p:nvSpPr>
        <p:spPr>
          <a:xfrm>
            <a:off x="10858450" y="3498845"/>
            <a:ext cx="833058" cy="28294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altLang="ja-JP" sz="1400" dirty="0">
                <a:solidFill>
                  <a:schemeClr val="bg1"/>
                </a:solidFill>
                <a:latin typeface="ＭＳ Ｐゴシック" panose="020B0600070205080204" pitchFamily="50" charset="-128"/>
                <a:ea typeface="ＭＳ Ｐゴシック" panose="020B0600070205080204" pitchFamily="50" charset="-128"/>
              </a:rPr>
              <a:t>37</a:t>
            </a: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億円</a:t>
            </a:r>
          </a:p>
        </p:txBody>
      </p:sp>
      <p:sp>
        <p:nvSpPr>
          <p:cNvPr id="40" name="四角形: 角を丸くする 39">
            <a:extLst>
              <a:ext uri="{FF2B5EF4-FFF2-40B4-BE49-F238E27FC236}">
                <a16:creationId xmlns:a16="http://schemas.microsoft.com/office/drawing/2014/main" id="{93216129-E446-F36F-5102-E5DDF22F99FA}"/>
              </a:ext>
            </a:extLst>
          </p:cNvPr>
          <p:cNvSpPr/>
          <p:nvPr/>
        </p:nvSpPr>
        <p:spPr>
          <a:xfrm>
            <a:off x="8245018" y="4155515"/>
            <a:ext cx="833058" cy="28294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400" dirty="0">
                <a:solidFill>
                  <a:schemeClr val="bg1"/>
                </a:solidFill>
                <a:latin typeface="ＭＳ Ｐゴシック" panose="020B0600070205080204" pitchFamily="50" charset="-128"/>
                <a:ea typeface="ＭＳ Ｐゴシック" panose="020B0600070205080204" pitchFamily="50" charset="-128"/>
              </a:rPr>
              <a:t>5</a:t>
            </a:r>
            <a:r>
              <a:rPr kumimoji="1" lang="ja-JP" altLang="en-US" sz="1400" dirty="0">
                <a:solidFill>
                  <a:schemeClr val="bg1"/>
                </a:solidFill>
                <a:latin typeface="ＭＳ Ｐゴシック" panose="020B0600070205080204" pitchFamily="50" charset="-128"/>
                <a:ea typeface="ＭＳ Ｐゴシック" panose="020B0600070205080204" pitchFamily="50" charset="-128"/>
              </a:rPr>
              <a:t>億円</a:t>
            </a:r>
          </a:p>
        </p:txBody>
      </p:sp>
      <p:grpSp>
        <p:nvGrpSpPr>
          <p:cNvPr id="41" name="グループ化 40">
            <a:extLst>
              <a:ext uri="{FF2B5EF4-FFF2-40B4-BE49-F238E27FC236}">
                <a16:creationId xmlns:a16="http://schemas.microsoft.com/office/drawing/2014/main" id="{C33E9646-A64C-2AB1-B79F-1804050AB358}"/>
              </a:ext>
            </a:extLst>
          </p:cNvPr>
          <p:cNvGrpSpPr/>
          <p:nvPr/>
        </p:nvGrpSpPr>
        <p:grpSpPr>
          <a:xfrm>
            <a:off x="5464245" y="3498845"/>
            <a:ext cx="377937" cy="1368748"/>
            <a:chOff x="5522120" y="1804945"/>
            <a:chExt cx="377937" cy="900000"/>
          </a:xfrm>
        </p:grpSpPr>
        <p:sp>
          <p:nvSpPr>
            <p:cNvPr id="42" name="正方形/長方形 41">
              <a:extLst>
                <a:ext uri="{FF2B5EF4-FFF2-40B4-BE49-F238E27FC236}">
                  <a16:creationId xmlns:a16="http://schemas.microsoft.com/office/drawing/2014/main" id="{4B5CCE9F-E6ED-0992-5403-633840048CE3}"/>
                </a:ext>
              </a:extLst>
            </p:cNvPr>
            <p:cNvSpPr/>
            <p:nvPr/>
          </p:nvSpPr>
          <p:spPr>
            <a:xfrm>
              <a:off x="5522120" y="1804945"/>
              <a:ext cx="321179" cy="90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400" b="1" dirty="0">
                  <a:solidFill>
                    <a:schemeClr val="tx1"/>
                  </a:solidFill>
                  <a:latin typeface="ＭＳ Ｐゴシック" panose="020B0600070205080204" pitchFamily="50" charset="-128"/>
                  <a:ea typeface="ＭＳ Ｐゴシック" panose="020B0600070205080204" pitchFamily="50" charset="-128"/>
                </a:rPr>
                <a:t>営業利益</a:t>
              </a:r>
            </a:p>
          </p:txBody>
        </p:sp>
        <p:cxnSp>
          <p:nvCxnSpPr>
            <p:cNvPr id="43" name="直線矢印コネクタ 42">
              <a:extLst>
                <a:ext uri="{FF2B5EF4-FFF2-40B4-BE49-F238E27FC236}">
                  <a16:creationId xmlns:a16="http://schemas.microsoft.com/office/drawing/2014/main" id="{427AC425-8528-8602-76B8-3E15E6DEBFE2}"/>
                </a:ext>
              </a:extLst>
            </p:cNvPr>
            <p:cNvCxnSpPr>
              <a:cxnSpLocks/>
            </p:cNvCxnSpPr>
            <p:nvPr/>
          </p:nvCxnSpPr>
          <p:spPr>
            <a:xfrm flipV="1">
              <a:off x="5900057" y="1804945"/>
              <a:ext cx="0" cy="90000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9" name="グループ化 48">
            <a:extLst>
              <a:ext uri="{FF2B5EF4-FFF2-40B4-BE49-F238E27FC236}">
                <a16:creationId xmlns:a16="http://schemas.microsoft.com/office/drawing/2014/main" id="{7D08F660-02BE-45F0-F527-8C657EA4A88D}"/>
              </a:ext>
            </a:extLst>
          </p:cNvPr>
          <p:cNvGrpSpPr/>
          <p:nvPr/>
        </p:nvGrpSpPr>
        <p:grpSpPr>
          <a:xfrm>
            <a:off x="5464245" y="5193255"/>
            <a:ext cx="377937" cy="1368748"/>
            <a:chOff x="5522120" y="1804945"/>
            <a:chExt cx="377937" cy="900000"/>
          </a:xfrm>
        </p:grpSpPr>
        <p:sp>
          <p:nvSpPr>
            <p:cNvPr id="50" name="正方形/長方形 49">
              <a:extLst>
                <a:ext uri="{FF2B5EF4-FFF2-40B4-BE49-F238E27FC236}">
                  <a16:creationId xmlns:a16="http://schemas.microsoft.com/office/drawing/2014/main" id="{037E1CC0-A258-175A-3CC7-1128DAE6F77D}"/>
                </a:ext>
              </a:extLst>
            </p:cNvPr>
            <p:cNvSpPr/>
            <p:nvPr/>
          </p:nvSpPr>
          <p:spPr>
            <a:xfrm>
              <a:off x="5522120" y="1804945"/>
              <a:ext cx="321179" cy="90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kumimoji="1" lang="ja-JP" altLang="en-US" sz="1400" b="1" dirty="0">
                  <a:solidFill>
                    <a:schemeClr val="tx1"/>
                  </a:solidFill>
                  <a:latin typeface="ＭＳ Ｐゴシック" panose="020B0600070205080204" pitchFamily="50" charset="-128"/>
                  <a:ea typeface="ＭＳ Ｐゴシック" panose="020B0600070205080204" pitchFamily="50" charset="-128"/>
                </a:rPr>
                <a:t>経済価値</a:t>
              </a:r>
            </a:p>
          </p:txBody>
        </p:sp>
        <p:cxnSp>
          <p:nvCxnSpPr>
            <p:cNvPr id="51" name="直線矢印コネクタ 50">
              <a:extLst>
                <a:ext uri="{FF2B5EF4-FFF2-40B4-BE49-F238E27FC236}">
                  <a16:creationId xmlns:a16="http://schemas.microsoft.com/office/drawing/2014/main" id="{0B32B5BD-295D-920D-B37D-5C743B341A4C}"/>
                </a:ext>
              </a:extLst>
            </p:cNvPr>
            <p:cNvCxnSpPr>
              <a:cxnSpLocks/>
            </p:cNvCxnSpPr>
            <p:nvPr/>
          </p:nvCxnSpPr>
          <p:spPr>
            <a:xfrm flipV="1">
              <a:off x="5900057" y="1804945"/>
              <a:ext cx="0" cy="90000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2" name="楕円 51">
            <a:extLst>
              <a:ext uri="{FF2B5EF4-FFF2-40B4-BE49-F238E27FC236}">
                <a16:creationId xmlns:a16="http://schemas.microsoft.com/office/drawing/2014/main" id="{51DBB660-C614-E95E-E524-8107E58B8C06}"/>
              </a:ext>
            </a:extLst>
          </p:cNvPr>
          <p:cNvSpPr/>
          <p:nvPr/>
        </p:nvSpPr>
        <p:spPr>
          <a:xfrm>
            <a:off x="7342447" y="5835644"/>
            <a:ext cx="83971" cy="8397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400" dirty="0">
              <a:solidFill>
                <a:schemeClr val="bg1"/>
              </a:solidFill>
              <a:latin typeface="ＭＳ Ｐゴシック" panose="020B0600070205080204" pitchFamily="50" charset="-128"/>
              <a:ea typeface="ＭＳ Ｐゴシック" panose="020B0600070205080204" pitchFamily="50" charset="-128"/>
            </a:endParaRPr>
          </a:p>
        </p:txBody>
      </p:sp>
      <p:sp>
        <p:nvSpPr>
          <p:cNvPr id="54" name="正方形/長方形 53">
            <a:extLst>
              <a:ext uri="{FF2B5EF4-FFF2-40B4-BE49-F238E27FC236}">
                <a16:creationId xmlns:a16="http://schemas.microsoft.com/office/drawing/2014/main" id="{1A3B4842-C9A5-7865-5251-20CDF59E983F}"/>
              </a:ext>
            </a:extLst>
          </p:cNvPr>
          <p:cNvSpPr/>
          <p:nvPr/>
        </p:nvSpPr>
        <p:spPr>
          <a:xfrm>
            <a:off x="7098739" y="6109675"/>
            <a:ext cx="571385" cy="192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1000" dirty="0">
                <a:solidFill>
                  <a:schemeClr val="tx1"/>
                </a:solidFill>
                <a:latin typeface="ＭＳ Ｐゴシック" panose="020B0600070205080204" pitchFamily="50" charset="-128"/>
                <a:ea typeface="ＭＳ Ｐゴシック" panose="020B0600070205080204" pitchFamily="50" charset="-128"/>
              </a:rPr>
              <a:t>1</a:t>
            </a:r>
            <a:r>
              <a:rPr kumimoji="1" lang="ja-JP" altLang="en-US" sz="1000" dirty="0">
                <a:solidFill>
                  <a:schemeClr val="tx1"/>
                </a:solidFill>
                <a:latin typeface="ＭＳ Ｐゴシック" panose="020B0600070205080204" pitchFamily="50" charset="-128"/>
                <a:ea typeface="ＭＳ Ｐゴシック" panose="020B0600070205080204" pitchFamily="50" charset="-128"/>
              </a:rPr>
              <a:t>年目</a:t>
            </a:r>
          </a:p>
        </p:txBody>
      </p:sp>
      <p:sp>
        <p:nvSpPr>
          <p:cNvPr id="55" name="正方形/長方形 54">
            <a:extLst>
              <a:ext uri="{FF2B5EF4-FFF2-40B4-BE49-F238E27FC236}">
                <a16:creationId xmlns:a16="http://schemas.microsoft.com/office/drawing/2014/main" id="{7153BD2F-3A61-A056-F24E-9524DDC24E50}"/>
              </a:ext>
            </a:extLst>
          </p:cNvPr>
          <p:cNvSpPr/>
          <p:nvPr/>
        </p:nvSpPr>
        <p:spPr>
          <a:xfrm>
            <a:off x="6924321" y="5490550"/>
            <a:ext cx="920221" cy="2556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1600" dirty="0">
                <a:solidFill>
                  <a:schemeClr val="tx1"/>
                </a:solidFill>
                <a:latin typeface="ＭＳ Ｐゴシック" panose="020B0600070205080204" pitchFamily="50" charset="-128"/>
                <a:ea typeface="ＭＳ Ｐゴシック" panose="020B0600070205080204" pitchFamily="50" charset="-128"/>
              </a:rPr>
              <a:t>9</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億円</a:t>
            </a:r>
          </a:p>
        </p:txBody>
      </p:sp>
      <p:sp>
        <p:nvSpPr>
          <p:cNvPr id="56" name="楕円 55">
            <a:extLst>
              <a:ext uri="{FF2B5EF4-FFF2-40B4-BE49-F238E27FC236}">
                <a16:creationId xmlns:a16="http://schemas.microsoft.com/office/drawing/2014/main" id="{26E30E86-7A3D-7BA0-E9B4-8A6AFE8E2B9D}"/>
              </a:ext>
            </a:extLst>
          </p:cNvPr>
          <p:cNvSpPr/>
          <p:nvPr/>
        </p:nvSpPr>
        <p:spPr>
          <a:xfrm>
            <a:off x="9503005" y="5144799"/>
            <a:ext cx="1465253" cy="1465661"/>
          </a:xfrm>
          <a:prstGeom prst="ellipse">
            <a:avLst/>
          </a:prstGeom>
          <a:solidFill>
            <a:schemeClr val="accent3"/>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kumimoji="1" lang="ja-JP" altLang="en-US" sz="1400" dirty="0">
              <a:solidFill>
                <a:schemeClr val="bg1"/>
              </a:solidFill>
              <a:latin typeface="ＭＳ Ｐゴシック" panose="020B0600070205080204" pitchFamily="50" charset="-128"/>
              <a:ea typeface="ＭＳ Ｐゴシック" panose="020B0600070205080204" pitchFamily="50" charset="-128"/>
            </a:endParaRPr>
          </a:p>
        </p:txBody>
      </p:sp>
      <p:sp>
        <p:nvSpPr>
          <p:cNvPr id="57" name="正方形/長方形 56">
            <a:extLst>
              <a:ext uri="{FF2B5EF4-FFF2-40B4-BE49-F238E27FC236}">
                <a16:creationId xmlns:a16="http://schemas.microsoft.com/office/drawing/2014/main" id="{1EF9017F-D66A-D48C-8360-07355B3171F5}"/>
              </a:ext>
            </a:extLst>
          </p:cNvPr>
          <p:cNvSpPr/>
          <p:nvPr/>
        </p:nvSpPr>
        <p:spPr>
          <a:xfrm>
            <a:off x="9949938" y="6109675"/>
            <a:ext cx="571385" cy="192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1000" dirty="0">
                <a:solidFill>
                  <a:schemeClr val="bg1"/>
                </a:solidFill>
                <a:latin typeface="ＭＳ Ｐゴシック" panose="020B0600070205080204" pitchFamily="50" charset="-128"/>
                <a:ea typeface="ＭＳ Ｐゴシック" panose="020B0600070205080204" pitchFamily="50" charset="-128"/>
              </a:rPr>
              <a:t>10</a:t>
            </a:r>
            <a:r>
              <a:rPr kumimoji="1" lang="ja-JP" altLang="en-US" sz="100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58" name="正方形/長方形 57">
            <a:extLst>
              <a:ext uri="{FF2B5EF4-FFF2-40B4-BE49-F238E27FC236}">
                <a16:creationId xmlns:a16="http://schemas.microsoft.com/office/drawing/2014/main" id="{B9BB4E89-2C66-2AED-51A6-82D7AFFC8591}"/>
              </a:ext>
            </a:extLst>
          </p:cNvPr>
          <p:cNvSpPr/>
          <p:nvPr/>
        </p:nvSpPr>
        <p:spPr>
          <a:xfrm>
            <a:off x="9775520" y="5490550"/>
            <a:ext cx="920221" cy="2556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lang="en-US" altLang="ja-JP" sz="1600" dirty="0">
                <a:solidFill>
                  <a:schemeClr val="bg1"/>
                </a:solidFill>
                <a:latin typeface="ＭＳ Ｐゴシック" panose="020B0600070205080204" pitchFamily="50" charset="-128"/>
                <a:ea typeface="ＭＳ Ｐゴシック" panose="020B0600070205080204" pitchFamily="50" charset="-128"/>
              </a:rPr>
              <a:t>1,800</a:t>
            </a:r>
            <a:r>
              <a:rPr kumimoji="1" lang="ja-JP" altLang="en-US" sz="1600" dirty="0">
                <a:solidFill>
                  <a:schemeClr val="bg1"/>
                </a:solidFill>
                <a:latin typeface="ＭＳ Ｐゴシック" panose="020B0600070205080204" pitchFamily="50" charset="-128"/>
                <a:ea typeface="ＭＳ Ｐゴシック" panose="020B0600070205080204" pitchFamily="50" charset="-128"/>
              </a:rPr>
              <a:t>億円</a:t>
            </a:r>
          </a:p>
        </p:txBody>
      </p:sp>
      <p:cxnSp>
        <p:nvCxnSpPr>
          <p:cNvPr id="59" name="直線矢印コネクタ 58">
            <a:extLst>
              <a:ext uri="{FF2B5EF4-FFF2-40B4-BE49-F238E27FC236}">
                <a16:creationId xmlns:a16="http://schemas.microsoft.com/office/drawing/2014/main" id="{5E560677-AB04-5F1A-0128-156209AADDF8}"/>
              </a:ext>
            </a:extLst>
          </p:cNvPr>
          <p:cNvCxnSpPr>
            <a:cxnSpLocks/>
          </p:cNvCxnSpPr>
          <p:nvPr/>
        </p:nvCxnSpPr>
        <p:spPr>
          <a:xfrm flipH="1">
            <a:off x="8148266" y="5877629"/>
            <a:ext cx="699492" cy="0"/>
          </a:xfrm>
          <a:prstGeom prst="straightConnector1">
            <a:avLst/>
          </a:prstGeom>
          <a:ln>
            <a:solidFill>
              <a:schemeClr val="tx1"/>
            </a:solidFill>
            <a:headEnd type="triangl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6117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C61DE-F3ED-3D00-94FC-607C715FAFC7}"/>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093BDE3-2674-0E8C-7516-0E2998B279E4}"/>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b="1" dirty="0">
                <a:solidFill>
                  <a:schemeClr val="accent3"/>
                </a:solidFill>
                <a:latin typeface="ＭＳ Ｐゴシック" panose="020B0600070205080204" pitchFamily="50" charset="-128"/>
                <a:ea typeface="ＭＳ Ｐゴシック" panose="020B0600070205080204" pitchFamily="50" charset="-128"/>
              </a:rPr>
              <a:t>06</a:t>
            </a:r>
            <a:r>
              <a:rPr lang="ja-JP" altLang="en-US" sz="2400" b="1" dirty="0">
                <a:solidFill>
                  <a:schemeClr val="accent3"/>
                </a:solidFill>
                <a:latin typeface="ＭＳ Ｐゴシック" panose="020B0600070205080204" pitchFamily="50" charset="-128"/>
                <a:ea typeface="ＭＳ Ｐゴシック" panose="020B0600070205080204" pitchFamily="50" charset="-128"/>
              </a:rPr>
              <a:t>　</a:t>
            </a:r>
            <a:r>
              <a:rPr kumimoji="1" lang="ja-JP" altLang="en-US" sz="2400" b="1" dirty="0">
                <a:solidFill>
                  <a:schemeClr val="accent3"/>
                </a:solidFill>
                <a:latin typeface="ＭＳ Ｐゴシック" panose="020B0600070205080204" pitchFamily="50" charset="-128"/>
                <a:ea typeface="ＭＳ Ｐゴシック" panose="020B0600070205080204" pitchFamily="50" charset="-128"/>
              </a:rPr>
              <a:t>多くの人に使われるサービスになるのか？</a:t>
            </a:r>
          </a:p>
        </p:txBody>
      </p:sp>
      <p:sp>
        <p:nvSpPr>
          <p:cNvPr id="6" name="正方形/長方形 5">
            <a:extLst>
              <a:ext uri="{FF2B5EF4-FFF2-40B4-BE49-F238E27FC236}">
                <a16:creationId xmlns:a16="http://schemas.microsoft.com/office/drawing/2014/main" id="{810E8D4C-4F25-91A5-CE13-24D8A8F9BAB7}"/>
              </a:ext>
            </a:extLst>
          </p:cNvPr>
          <p:cNvSpPr/>
          <p:nvPr/>
        </p:nvSpPr>
        <p:spPr>
          <a:xfrm>
            <a:off x="180119" y="785370"/>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000" b="1" dirty="0">
                <a:solidFill>
                  <a:schemeClr val="tx1"/>
                </a:solidFill>
                <a:latin typeface="ＭＳ Ｐゴシック" panose="020B0600070205080204" pitchFamily="50" charset="-128"/>
                <a:ea typeface="ＭＳ Ｐゴシック" panose="020B0600070205080204" pitchFamily="50" charset="-128"/>
              </a:rPr>
              <a:t>「自治コン」は全自治体が利用できる汎用的サービスであり、</a:t>
            </a:r>
            <a:r>
              <a:rPr lang="en-US" altLang="ja-JP" sz="2000" b="1" dirty="0">
                <a:solidFill>
                  <a:schemeClr val="tx1"/>
                </a:solidFill>
                <a:latin typeface="ＭＳ Ｐゴシック" panose="020B0600070205080204" pitchFamily="50" charset="-128"/>
                <a:ea typeface="ＭＳ Ｐゴシック" panose="020B0600070205080204" pitchFamily="50" charset="-128"/>
              </a:rPr>
              <a:t>50%</a:t>
            </a:r>
            <a:r>
              <a:rPr lang="ja-JP" altLang="en-US" sz="2000" b="1" dirty="0">
                <a:solidFill>
                  <a:schemeClr val="tx1"/>
                </a:solidFill>
                <a:latin typeface="ＭＳ Ｐゴシック" panose="020B0600070205080204" pitchFamily="50" charset="-128"/>
                <a:ea typeface="ＭＳ Ｐゴシック" panose="020B0600070205080204" pitchFamily="50" charset="-128"/>
              </a:rPr>
              <a:t>以上の自治体での採用を目指します。</a:t>
            </a:r>
            <a:endParaRPr kumimoji="1" lang="ja-JP" altLang="en-US" sz="20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8" name="グループ化 7">
            <a:extLst>
              <a:ext uri="{FF2B5EF4-FFF2-40B4-BE49-F238E27FC236}">
                <a16:creationId xmlns:a16="http://schemas.microsoft.com/office/drawing/2014/main" id="{BCCAB028-62C7-A57D-DF2A-F485818D1EDF}"/>
              </a:ext>
            </a:extLst>
          </p:cNvPr>
          <p:cNvGrpSpPr/>
          <p:nvPr/>
        </p:nvGrpSpPr>
        <p:grpSpPr>
          <a:xfrm>
            <a:off x="0" y="1451294"/>
            <a:ext cx="12192000" cy="5406705"/>
            <a:chOff x="0" y="1451294"/>
            <a:chExt cx="12192000" cy="5406705"/>
          </a:xfrm>
        </p:grpSpPr>
        <p:sp>
          <p:nvSpPr>
            <p:cNvPr id="7" name="正方形/長方形 6">
              <a:extLst>
                <a:ext uri="{FF2B5EF4-FFF2-40B4-BE49-F238E27FC236}">
                  <a16:creationId xmlns:a16="http://schemas.microsoft.com/office/drawing/2014/main" id="{14415CFD-6DF6-F03C-CC65-F321B1B6F728}"/>
                </a:ext>
              </a:extLst>
            </p:cNvPr>
            <p:cNvSpPr/>
            <p:nvPr/>
          </p:nvSpPr>
          <p:spPr>
            <a:xfrm>
              <a:off x="0" y="1451294"/>
              <a:ext cx="12192000" cy="54067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nvGrpSpPr>
            <p:cNvPr id="5" name="グループ化 4">
              <a:extLst>
                <a:ext uri="{FF2B5EF4-FFF2-40B4-BE49-F238E27FC236}">
                  <a16:creationId xmlns:a16="http://schemas.microsoft.com/office/drawing/2014/main" id="{A892268F-6586-A70C-6B2B-A7CE18A7AB16}"/>
                </a:ext>
              </a:extLst>
            </p:cNvPr>
            <p:cNvGrpSpPr/>
            <p:nvPr/>
          </p:nvGrpSpPr>
          <p:grpSpPr>
            <a:xfrm>
              <a:off x="257057" y="1628416"/>
              <a:ext cx="11677887" cy="5052460"/>
              <a:chOff x="202528" y="1552917"/>
              <a:chExt cx="11677887" cy="5052460"/>
            </a:xfrm>
          </p:grpSpPr>
          <p:sp>
            <p:nvSpPr>
              <p:cNvPr id="2" name="四角形: 角を丸くする 1">
                <a:extLst>
                  <a:ext uri="{FF2B5EF4-FFF2-40B4-BE49-F238E27FC236}">
                    <a16:creationId xmlns:a16="http://schemas.microsoft.com/office/drawing/2014/main" id="{0FC900F3-F545-CE4E-6FC1-FED46CF9AAED}"/>
                  </a:ext>
                </a:extLst>
              </p:cNvPr>
              <p:cNvSpPr/>
              <p:nvPr/>
            </p:nvSpPr>
            <p:spPr>
              <a:xfrm>
                <a:off x="202528" y="1552917"/>
                <a:ext cx="4658892"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自治体での民間事業採用の大きなハードルとして、</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「他自治体での実績重視」という点が挙げられます。</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また、「自治コン」に蓄積される情報の量が向上</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すればするほど、他自治体に横展開できる好事例が</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増加するという意味で本サービスの質は大きく向上</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していきます。</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したがって、時間経過とともにより多くの自治体に</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とって価値ある魅力的なサービスに成長していくと</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言うことができます。</a:t>
                </a:r>
              </a:p>
              <a:p>
                <a:pPr marL="285750" indent="-285750">
                  <a:spcBef>
                    <a:spcPts val="1200"/>
                  </a:spcBef>
                  <a:buClr>
                    <a:schemeClr val="accent3"/>
                  </a:buClr>
                  <a:buFont typeface="Wingdings" panose="05000000000000000000" pitchFamily="2" charset="2"/>
                  <a:buChar char="n"/>
                </a:pPr>
                <a:r>
                  <a:rPr lang="ja-JP" altLang="en-US" sz="1400" dirty="0">
                    <a:solidFill>
                      <a:schemeClr val="tx1"/>
                    </a:solidFill>
                    <a:latin typeface="ＭＳ Ｐゴシック" panose="020B0600070205080204" pitchFamily="50" charset="-128"/>
                    <a:ea typeface="ＭＳ Ｐゴシック" panose="020B0600070205080204" pitchFamily="50" charset="-128"/>
                  </a:rPr>
                  <a:t>本事業は一つの自治体との協業により収益を得る</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構造ではなく、多くの自治体に手軽なサービスを提供</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していく構造にあります。</a:t>
                </a:r>
                <a:endParaRPr lang="en-US" altLang="ja-JP" sz="1400" dirty="0">
                  <a:solidFill>
                    <a:schemeClr val="tx1"/>
                  </a:solidFill>
                  <a:latin typeface="ＭＳ Ｐゴシック" panose="020B0600070205080204" pitchFamily="50" charset="-128"/>
                  <a:ea typeface="ＭＳ Ｐゴシック" panose="020B0600070205080204" pitchFamily="50" charset="-128"/>
                </a:endParaRPr>
              </a:p>
              <a:p>
                <a:pPr marL="285750" indent="-285750">
                  <a:spcBef>
                    <a:spcPts val="1200"/>
                  </a:spcBef>
                  <a:buClr>
                    <a:schemeClr val="accent3"/>
                  </a:buClr>
                  <a:buFont typeface="Wingdings" panose="05000000000000000000" pitchFamily="2" charset="2"/>
                  <a:buChar char="n"/>
                </a:pP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年目のコンテスト開催自治体数は全体の</a:t>
                </a:r>
                <a:r>
                  <a:rPr lang="en-US" altLang="ja-JP" sz="1400" dirty="0">
                    <a:solidFill>
                      <a:schemeClr val="tx1"/>
                    </a:solidFill>
                    <a:latin typeface="ＭＳ Ｐゴシック" panose="020B0600070205080204" pitchFamily="50" charset="-128"/>
                    <a:ea typeface="ＭＳ Ｐゴシック" panose="020B0600070205080204" pitchFamily="50" charset="-128"/>
                  </a:rPr>
                  <a:t>5%</a:t>
                </a:r>
                <a:r>
                  <a:rPr lang="ja-JP" altLang="en-US" sz="1400" dirty="0">
                    <a:solidFill>
                      <a:schemeClr val="tx1"/>
                    </a:solidFill>
                    <a:latin typeface="ＭＳ Ｐゴシック" panose="020B0600070205080204" pitchFamily="50" charset="-128"/>
                    <a:ea typeface="ＭＳ Ｐゴシック" panose="020B0600070205080204" pitchFamily="50" charset="-128"/>
                  </a:rPr>
                  <a:t>ほど</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ですが、</a:t>
                </a:r>
                <a:r>
                  <a:rPr lang="en-US" altLang="ja-JP" sz="1400" dirty="0">
                    <a:solidFill>
                      <a:schemeClr val="tx1"/>
                    </a:solidFill>
                    <a:latin typeface="ＭＳ Ｐゴシック" panose="020B0600070205080204" pitchFamily="50" charset="-128"/>
                    <a:ea typeface="ＭＳ Ｐゴシック" panose="020B0600070205080204" pitchFamily="50" charset="-128"/>
                  </a:rPr>
                  <a:t>5</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年目には</a:t>
                </a:r>
                <a:r>
                  <a:rPr lang="en-US" altLang="ja-JP" sz="1400" dirty="0">
                    <a:solidFill>
                      <a:schemeClr val="tx1"/>
                    </a:solidFill>
                    <a:latin typeface="ＭＳ Ｐゴシック" panose="020B0600070205080204" pitchFamily="50" charset="-128"/>
                    <a:ea typeface="ＭＳ Ｐゴシック" panose="020B0600070205080204" pitchFamily="50" charset="-128"/>
                  </a:rPr>
                  <a:t>25%</a:t>
                </a:r>
                <a:r>
                  <a:rPr lang="ja-JP" altLang="en-US" sz="1400" dirty="0">
                    <a:solidFill>
                      <a:schemeClr val="tx1"/>
                    </a:solidFill>
                    <a:latin typeface="ＭＳ Ｐゴシック" panose="020B0600070205080204" pitchFamily="50" charset="-128"/>
                    <a:ea typeface="ＭＳ Ｐゴシック" panose="020B0600070205080204" pitchFamily="50" charset="-128"/>
                  </a:rPr>
                  <a:t>・</a:t>
                </a: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年目には</a:t>
                </a:r>
                <a:r>
                  <a:rPr lang="en-US" altLang="ja-JP" sz="1400" dirty="0">
                    <a:solidFill>
                      <a:schemeClr val="tx1"/>
                    </a:solidFill>
                    <a:latin typeface="ＭＳ Ｐゴシック" panose="020B0600070205080204" pitchFamily="50" charset="-128"/>
                    <a:ea typeface="ＭＳ Ｐゴシック" panose="020B0600070205080204" pitchFamily="50" charset="-128"/>
                  </a:rPr>
                  <a:t>50%</a:t>
                </a:r>
                <a:r>
                  <a:rPr lang="ja-JP" altLang="en-US" sz="1400" dirty="0">
                    <a:solidFill>
                      <a:schemeClr val="tx1"/>
                    </a:solidFill>
                    <a:latin typeface="ＭＳ Ｐゴシック" panose="020B0600070205080204" pitchFamily="50" charset="-128"/>
                    <a:ea typeface="ＭＳ Ｐゴシック" panose="020B0600070205080204" pitchFamily="50" charset="-128"/>
                  </a:rPr>
                  <a:t>を目指して</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取組を進めていきます。また、課題・解決策の横展開</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ja-JP" altLang="en-US" sz="1400" dirty="0">
                    <a:solidFill>
                      <a:schemeClr val="tx1"/>
                    </a:solidFill>
                    <a:latin typeface="ＭＳ Ｐゴシック" panose="020B0600070205080204" pitchFamily="50" charset="-128"/>
                    <a:ea typeface="ＭＳ Ｐゴシック" panose="020B0600070205080204" pitchFamily="50" charset="-128"/>
                  </a:rPr>
                  <a:t>を受ける自治体の数も</a:t>
                </a:r>
                <a:r>
                  <a:rPr lang="en-US" altLang="ja-JP" sz="1400" dirty="0">
                    <a:solidFill>
                      <a:schemeClr val="tx1"/>
                    </a:solidFill>
                    <a:latin typeface="ＭＳ Ｐゴシック" panose="020B0600070205080204" pitchFamily="50" charset="-128"/>
                    <a:ea typeface="ＭＳ Ｐゴシック" panose="020B0600070205080204" pitchFamily="50" charset="-128"/>
                  </a:rPr>
                  <a:t>1</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年目は</a:t>
                </a:r>
                <a:r>
                  <a:rPr lang="en-US" altLang="ja-JP" sz="1400" dirty="0">
                    <a:solidFill>
                      <a:schemeClr val="tx1"/>
                    </a:solidFill>
                    <a:latin typeface="ＭＳ Ｐゴシック" panose="020B0600070205080204" pitchFamily="50" charset="-128"/>
                    <a:ea typeface="ＭＳ Ｐゴシック" panose="020B0600070205080204" pitchFamily="50" charset="-128"/>
                  </a:rPr>
                  <a:t>0%</a:t>
                </a:r>
                <a:r>
                  <a:rPr lang="ja-JP" altLang="en-US" sz="1400" dirty="0">
                    <a:solidFill>
                      <a:schemeClr val="tx1"/>
                    </a:solidFill>
                    <a:latin typeface="ＭＳ Ｐゴシック" panose="020B0600070205080204" pitchFamily="50" charset="-128"/>
                    <a:ea typeface="ＭＳ Ｐゴシック" panose="020B0600070205080204" pitchFamily="50" charset="-128"/>
                  </a:rPr>
                  <a:t>ですが、</a:t>
                </a:r>
                <a:r>
                  <a:rPr lang="en-US" altLang="ja-JP" sz="1400" dirty="0">
                    <a:solidFill>
                      <a:schemeClr val="tx1"/>
                    </a:solidFill>
                    <a:latin typeface="ＭＳ Ｐゴシック" panose="020B0600070205080204" pitchFamily="50" charset="-128"/>
                    <a:ea typeface="ＭＳ Ｐゴシック" panose="020B0600070205080204" pitchFamily="50" charset="-128"/>
                  </a:rPr>
                  <a:t>5</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年目は</a:t>
                </a:r>
                <a:br>
                  <a:rPr lang="en-US" altLang="ja-JP" sz="1400" dirty="0">
                    <a:solidFill>
                      <a:schemeClr val="tx1"/>
                    </a:solidFill>
                    <a:latin typeface="ＭＳ Ｐゴシック" panose="020B0600070205080204" pitchFamily="50" charset="-128"/>
                    <a:ea typeface="ＭＳ Ｐゴシック" panose="020B0600070205080204" pitchFamily="50" charset="-128"/>
                  </a:rPr>
                </a:br>
                <a:r>
                  <a:rPr lang="en-US" altLang="ja-JP" sz="1400" dirty="0">
                    <a:solidFill>
                      <a:schemeClr val="tx1"/>
                    </a:solidFill>
                    <a:latin typeface="ＭＳ Ｐゴシック" panose="020B0600070205080204" pitchFamily="50" charset="-128"/>
                    <a:ea typeface="ＭＳ Ｐゴシック" panose="020B0600070205080204" pitchFamily="50" charset="-128"/>
                  </a:rPr>
                  <a:t>40%</a:t>
                </a:r>
                <a:r>
                  <a:rPr lang="ja-JP" altLang="en-US" sz="1400" dirty="0">
                    <a:solidFill>
                      <a:schemeClr val="tx1"/>
                    </a:solidFill>
                    <a:latin typeface="ＭＳ Ｐゴシック" panose="020B0600070205080204" pitchFamily="50" charset="-128"/>
                    <a:ea typeface="ＭＳ Ｐゴシック" panose="020B0600070205080204" pitchFamily="50" charset="-128"/>
                  </a:rPr>
                  <a:t>・</a:t>
                </a:r>
                <a:r>
                  <a:rPr lang="en-US" altLang="ja-JP" sz="1400" dirty="0">
                    <a:solidFill>
                      <a:schemeClr val="tx1"/>
                    </a:solidFill>
                    <a:latin typeface="ＭＳ Ｐゴシック" panose="020B0600070205080204" pitchFamily="50" charset="-128"/>
                    <a:ea typeface="ＭＳ Ｐゴシック" panose="020B0600070205080204" pitchFamily="50" charset="-128"/>
                  </a:rPr>
                  <a:t>10</a:t>
                </a:r>
                <a:r>
                  <a:rPr lang="ja-JP" altLang="en-US" sz="1400" dirty="0">
                    <a:solidFill>
                      <a:schemeClr val="tx1"/>
                    </a:solidFill>
                    <a:latin typeface="ＭＳ Ｐゴシック" panose="020B0600070205080204" pitchFamily="50" charset="-128"/>
                    <a:ea typeface="ＭＳ Ｐゴシック" panose="020B0600070205080204" pitchFamily="50" charset="-128"/>
                  </a:rPr>
                  <a:t>年目は</a:t>
                </a:r>
                <a:r>
                  <a:rPr lang="en-US" altLang="ja-JP" sz="1400" dirty="0">
                    <a:solidFill>
                      <a:schemeClr val="tx1"/>
                    </a:solidFill>
                    <a:latin typeface="ＭＳ Ｐゴシック" panose="020B0600070205080204" pitchFamily="50" charset="-128"/>
                    <a:ea typeface="ＭＳ Ｐゴシック" panose="020B0600070205080204" pitchFamily="50" charset="-128"/>
                  </a:rPr>
                  <a:t>70%</a:t>
                </a:r>
                <a:r>
                  <a:rPr lang="ja-JP" altLang="en-US" sz="1400" dirty="0">
                    <a:solidFill>
                      <a:schemeClr val="tx1"/>
                    </a:solidFill>
                    <a:latin typeface="ＭＳ Ｐゴシック" panose="020B0600070205080204" pitchFamily="50" charset="-128"/>
                    <a:ea typeface="ＭＳ Ｐゴシック" panose="020B0600070205080204" pitchFamily="50" charset="-128"/>
                  </a:rPr>
                  <a:t>を目指します。</a:t>
                </a:r>
              </a:p>
            </p:txBody>
          </p:sp>
          <p:sp>
            <p:nvSpPr>
              <p:cNvPr id="3" name="四角形: 角を丸くする 2">
                <a:extLst>
                  <a:ext uri="{FF2B5EF4-FFF2-40B4-BE49-F238E27FC236}">
                    <a16:creationId xmlns:a16="http://schemas.microsoft.com/office/drawing/2014/main" id="{86F307E3-43AC-0755-809F-60C57015701F}"/>
                  </a:ext>
                </a:extLst>
              </p:cNvPr>
              <p:cNvSpPr/>
              <p:nvPr/>
            </p:nvSpPr>
            <p:spPr>
              <a:xfrm>
                <a:off x="5118477" y="1552917"/>
                <a:ext cx="6761938" cy="5052460"/>
              </a:xfrm>
              <a:prstGeom prst="roundRect">
                <a:avLst>
                  <a:gd name="adj" fmla="val 703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00"/>
                  </a:spcBef>
                </a:pP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p:txBody>
          </p:sp>
        </p:grpSp>
      </p:grpSp>
      <p:sp>
        <p:nvSpPr>
          <p:cNvPr id="9" name="スライド番号プレースホルダー 3">
            <a:extLst>
              <a:ext uri="{FF2B5EF4-FFF2-40B4-BE49-F238E27FC236}">
                <a16:creationId xmlns:a16="http://schemas.microsoft.com/office/drawing/2014/main" id="{D81A2AED-D995-5C4F-1699-006F486BC908}"/>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12</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17" name="グループ化 16">
            <a:extLst>
              <a:ext uri="{FF2B5EF4-FFF2-40B4-BE49-F238E27FC236}">
                <a16:creationId xmlns:a16="http://schemas.microsoft.com/office/drawing/2014/main" id="{C696FAC0-8DE5-1A11-3D05-93C2E309D394}"/>
              </a:ext>
            </a:extLst>
          </p:cNvPr>
          <p:cNvGrpSpPr/>
          <p:nvPr/>
        </p:nvGrpSpPr>
        <p:grpSpPr>
          <a:xfrm>
            <a:off x="8690875" y="31825"/>
            <a:ext cx="3403880" cy="567231"/>
            <a:chOff x="8690875" y="6658"/>
            <a:chExt cx="3403880" cy="567231"/>
          </a:xfrm>
        </p:grpSpPr>
        <p:grpSp>
          <p:nvGrpSpPr>
            <p:cNvPr id="18" name="グループ化 17">
              <a:extLst>
                <a:ext uri="{FF2B5EF4-FFF2-40B4-BE49-F238E27FC236}">
                  <a16:creationId xmlns:a16="http://schemas.microsoft.com/office/drawing/2014/main" id="{2E088634-CC48-D744-C656-2F95829707E9}"/>
                </a:ext>
              </a:extLst>
            </p:cNvPr>
            <p:cNvGrpSpPr/>
            <p:nvPr/>
          </p:nvGrpSpPr>
          <p:grpSpPr>
            <a:xfrm>
              <a:off x="8690875" y="256621"/>
              <a:ext cx="3403880" cy="317268"/>
              <a:chOff x="8690875" y="256621"/>
              <a:chExt cx="3403880" cy="317268"/>
            </a:xfrm>
          </p:grpSpPr>
          <p:sp>
            <p:nvSpPr>
              <p:cNvPr id="20" name="正方形/長方形 19">
                <a:extLst>
                  <a:ext uri="{FF2B5EF4-FFF2-40B4-BE49-F238E27FC236}">
                    <a16:creationId xmlns:a16="http://schemas.microsoft.com/office/drawing/2014/main" id="{E53E2086-1F94-7549-5152-34F7C90BCACF}"/>
                  </a:ext>
                </a:extLst>
              </p:cNvPr>
              <p:cNvSpPr/>
              <p:nvPr/>
            </p:nvSpPr>
            <p:spPr>
              <a:xfrm>
                <a:off x="869087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社会課題の</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lang="ja-JP" altLang="en-US" sz="1050" dirty="0">
                    <a:solidFill>
                      <a:schemeClr val="bg1"/>
                    </a:solidFill>
                    <a:latin typeface="ＭＳ Ｐゴシック" panose="020B0600070205080204" pitchFamily="50" charset="-128"/>
                    <a:ea typeface="ＭＳ Ｐゴシック" panose="020B0600070205080204" pitchFamily="50" charset="-128"/>
                  </a:rPr>
                  <a:t>解決</a:t>
                </a:r>
                <a:endParaRPr kumimoji="1" lang="ja-JP" altLang="en-US" sz="1050" dirty="0">
                  <a:solidFill>
                    <a:schemeClr val="bg1"/>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2095A4C4-8C7F-664A-60D3-CAB739B55D91}"/>
                  </a:ext>
                </a:extLst>
              </p:cNvPr>
              <p:cNvSpPr/>
              <p:nvPr/>
            </p:nvSpPr>
            <p:spPr>
              <a:xfrm>
                <a:off x="957153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独創性</a:t>
                </a:r>
                <a:br>
                  <a:rPr kumimoji="1" lang="en-US" altLang="ja-JP" sz="1050" dirty="0">
                    <a:solidFill>
                      <a:schemeClr val="bg1"/>
                    </a:solidFill>
                    <a:latin typeface="ＭＳ Ｐゴシック" panose="020B0600070205080204" pitchFamily="50" charset="-128"/>
                    <a:ea typeface="ＭＳ Ｐゴシック" panose="020B0600070205080204" pitchFamily="50" charset="-128"/>
                  </a:rPr>
                </a:br>
                <a:r>
                  <a:rPr kumimoji="1" lang="ja-JP" altLang="en-US" sz="1050" dirty="0">
                    <a:solidFill>
                      <a:schemeClr val="bg1"/>
                    </a:solidFill>
                    <a:latin typeface="ＭＳ Ｐゴシック" panose="020B0600070205080204" pitchFamily="50" charset="-128"/>
                    <a:ea typeface="ＭＳ Ｐゴシック" panose="020B0600070205080204" pitchFamily="50" charset="-128"/>
                  </a:rPr>
                  <a:t>革新性</a:t>
                </a:r>
              </a:p>
            </p:txBody>
          </p:sp>
          <p:sp>
            <p:nvSpPr>
              <p:cNvPr id="22" name="正方形/長方形 21">
                <a:extLst>
                  <a:ext uri="{FF2B5EF4-FFF2-40B4-BE49-F238E27FC236}">
                    <a16:creationId xmlns:a16="http://schemas.microsoft.com/office/drawing/2014/main" id="{D829BF71-A6AE-107B-087E-F1D28FEA9BDD}"/>
                  </a:ext>
                </a:extLst>
              </p:cNvPr>
              <p:cNvSpPr/>
              <p:nvPr/>
            </p:nvSpPr>
            <p:spPr>
              <a:xfrm>
                <a:off x="10452195" y="256621"/>
                <a:ext cx="761900" cy="31726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実現性</a:t>
                </a:r>
              </a:p>
            </p:txBody>
          </p:sp>
          <p:sp>
            <p:nvSpPr>
              <p:cNvPr id="23" name="正方形/長方形 22">
                <a:extLst>
                  <a:ext uri="{FF2B5EF4-FFF2-40B4-BE49-F238E27FC236}">
                    <a16:creationId xmlns:a16="http://schemas.microsoft.com/office/drawing/2014/main" id="{06D8E45E-8CAB-6569-EC06-8AA380E955FF}"/>
                  </a:ext>
                </a:extLst>
              </p:cNvPr>
              <p:cNvSpPr/>
              <p:nvPr/>
            </p:nvSpPr>
            <p:spPr>
              <a:xfrm>
                <a:off x="11332855" y="256621"/>
                <a:ext cx="761900" cy="3172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ＭＳ Ｐゴシック" panose="020B0600070205080204" pitchFamily="50" charset="-128"/>
                    <a:ea typeface="ＭＳ Ｐゴシック" panose="020B0600070205080204" pitchFamily="50" charset="-128"/>
                  </a:rPr>
                  <a:t>汎用性</a:t>
                </a:r>
              </a:p>
            </p:txBody>
          </p:sp>
        </p:grpSp>
        <p:sp>
          <p:nvSpPr>
            <p:cNvPr id="19" name="正方形/長方形 18">
              <a:extLst>
                <a:ext uri="{FF2B5EF4-FFF2-40B4-BE49-F238E27FC236}">
                  <a16:creationId xmlns:a16="http://schemas.microsoft.com/office/drawing/2014/main" id="{D26A7D5F-7EC8-1859-F69C-F172498F0BC2}"/>
                </a:ext>
              </a:extLst>
            </p:cNvPr>
            <p:cNvSpPr/>
            <p:nvPr/>
          </p:nvSpPr>
          <p:spPr>
            <a:xfrm>
              <a:off x="9577502" y="6658"/>
              <a:ext cx="1630627" cy="196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200" dirty="0">
                  <a:solidFill>
                    <a:schemeClr val="tx1"/>
                  </a:solidFill>
                  <a:latin typeface="ＭＳ Ｐゴシック" panose="020B0600070205080204" pitchFamily="50" charset="-128"/>
                  <a:ea typeface="ＭＳ Ｐゴシック" panose="020B0600070205080204" pitchFamily="50" charset="-128"/>
                </a:rPr>
                <a:t>該当する審査基準</a:t>
              </a:r>
            </a:p>
          </p:txBody>
        </p:sp>
      </p:grpSp>
      <p:grpSp>
        <p:nvGrpSpPr>
          <p:cNvPr id="41" name="グループ化 40">
            <a:extLst>
              <a:ext uri="{FF2B5EF4-FFF2-40B4-BE49-F238E27FC236}">
                <a16:creationId xmlns:a16="http://schemas.microsoft.com/office/drawing/2014/main" id="{F98A82DB-05B5-AFB4-AEB8-E54156C9C647}"/>
              </a:ext>
            </a:extLst>
          </p:cNvPr>
          <p:cNvGrpSpPr/>
          <p:nvPr/>
        </p:nvGrpSpPr>
        <p:grpSpPr>
          <a:xfrm>
            <a:off x="5697298" y="1763214"/>
            <a:ext cx="5627985" cy="1055517"/>
            <a:chOff x="7067268" y="1877013"/>
            <a:chExt cx="2888045" cy="1055517"/>
          </a:xfrm>
        </p:grpSpPr>
        <p:sp>
          <p:nvSpPr>
            <p:cNvPr id="39" name="正方形/長方形 38">
              <a:extLst>
                <a:ext uri="{FF2B5EF4-FFF2-40B4-BE49-F238E27FC236}">
                  <a16:creationId xmlns:a16="http://schemas.microsoft.com/office/drawing/2014/main" id="{C55B5293-E391-5BF2-C198-8DE79A0FCC98}"/>
                </a:ext>
              </a:extLst>
            </p:cNvPr>
            <p:cNvSpPr/>
            <p:nvPr/>
          </p:nvSpPr>
          <p:spPr>
            <a:xfrm>
              <a:off x="7067268" y="1877013"/>
              <a:ext cx="2888045" cy="6027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1600" dirty="0">
                  <a:solidFill>
                    <a:schemeClr val="accent3"/>
                  </a:solidFill>
                  <a:latin typeface="ＭＳ Ｐゴシック" panose="020B0600070205080204" pitchFamily="50" charset="-128"/>
                  <a:ea typeface="ＭＳ Ｐゴシック" panose="020B0600070205080204" pitchFamily="50" charset="-128"/>
                </a:rPr>
                <a:t>10</a:t>
              </a:r>
              <a:r>
                <a:rPr kumimoji="1" lang="ja-JP" altLang="en-US" sz="1600" dirty="0">
                  <a:solidFill>
                    <a:schemeClr val="accent3"/>
                  </a:solidFill>
                  <a:latin typeface="ＭＳ Ｐゴシック" panose="020B0600070205080204" pitchFamily="50" charset="-128"/>
                  <a:ea typeface="ＭＳ Ｐゴシック" panose="020B0600070205080204" pitchFamily="50" charset="-128"/>
                </a:rPr>
                <a:t>年後にビジネスコンテストを開催している自治体の割合</a:t>
              </a:r>
            </a:p>
          </p:txBody>
        </p:sp>
        <p:sp>
          <p:nvSpPr>
            <p:cNvPr id="40" name="正方形/長方形 39">
              <a:extLst>
                <a:ext uri="{FF2B5EF4-FFF2-40B4-BE49-F238E27FC236}">
                  <a16:creationId xmlns:a16="http://schemas.microsoft.com/office/drawing/2014/main" id="{AFED534B-B532-5585-DE57-6C39111626CA}"/>
                </a:ext>
              </a:extLst>
            </p:cNvPr>
            <p:cNvSpPr/>
            <p:nvPr/>
          </p:nvSpPr>
          <p:spPr>
            <a:xfrm>
              <a:off x="7859977" y="2329774"/>
              <a:ext cx="1302626" cy="6027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5400" b="1" dirty="0">
                  <a:solidFill>
                    <a:schemeClr val="accent3"/>
                  </a:solidFill>
                  <a:latin typeface="ＭＳ Ｐゴシック" panose="020B0600070205080204" pitchFamily="50" charset="-128"/>
                  <a:ea typeface="ＭＳ Ｐゴシック" panose="020B0600070205080204" pitchFamily="50" charset="-128"/>
                </a:rPr>
                <a:t>50</a:t>
              </a:r>
              <a:r>
                <a:rPr kumimoji="1" lang="ja-JP" altLang="en-US" sz="3200" b="1" dirty="0">
                  <a:solidFill>
                    <a:schemeClr val="accent3"/>
                  </a:solidFill>
                  <a:latin typeface="ＭＳ Ｐゴシック" panose="020B0600070205080204" pitchFamily="50" charset="-128"/>
                  <a:ea typeface="ＭＳ Ｐゴシック" panose="020B0600070205080204" pitchFamily="50" charset="-128"/>
                </a:rPr>
                <a:t>％</a:t>
              </a:r>
              <a:endParaRPr kumimoji="1" lang="ja-JP" altLang="en-US" sz="5400" b="1" dirty="0">
                <a:solidFill>
                  <a:schemeClr val="accent3"/>
                </a:solidFill>
                <a:latin typeface="ＭＳ Ｐゴシック" panose="020B0600070205080204" pitchFamily="50" charset="-128"/>
                <a:ea typeface="ＭＳ Ｐゴシック" panose="020B0600070205080204" pitchFamily="50" charset="-128"/>
              </a:endParaRPr>
            </a:p>
          </p:txBody>
        </p:sp>
      </p:grpSp>
      <p:grpSp>
        <p:nvGrpSpPr>
          <p:cNvPr id="45" name="グループ化 44">
            <a:extLst>
              <a:ext uri="{FF2B5EF4-FFF2-40B4-BE49-F238E27FC236}">
                <a16:creationId xmlns:a16="http://schemas.microsoft.com/office/drawing/2014/main" id="{7B729A51-F9C0-1497-808E-30800472E9D7}"/>
              </a:ext>
            </a:extLst>
          </p:cNvPr>
          <p:cNvGrpSpPr/>
          <p:nvPr/>
        </p:nvGrpSpPr>
        <p:grpSpPr>
          <a:xfrm>
            <a:off x="5697298" y="4439240"/>
            <a:ext cx="5627985" cy="1055517"/>
            <a:chOff x="7067268" y="1877013"/>
            <a:chExt cx="2888045" cy="1055517"/>
          </a:xfrm>
        </p:grpSpPr>
        <p:sp>
          <p:nvSpPr>
            <p:cNvPr id="46" name="正方形/長方形 45">
              <a:extLst>
                <a:ext uri="{FF2B5EF4-FFF2-40B4-BE49-F238E27FC236}">
                  <a16:creationId xmlns:a16="http://schemas.microsoft.com/office/drawing/2014/main" id="{31751601-FB66-3411-5779-D000651F64EC}"/>
                </a:ext>
              </a:extLst>
            </p:cNvPr>
            <p:cNvSpPr/>
            <p:nvPr/>
          </p:nvSpPr>
          <p:spPr>
            <a:xfrm>
              <a:off x="7067268" y="1877013"/>
              <a:ext cx="2888045" cy="6027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1600" dirty="0">
                  <a:solidFill>
                    <a:schemeClr val="accent3"/>
                  </a:solidFill>
                  <a:latin typeface="ＭＳ Ｐゴシック" panose="020B0600070205080204" pitchFamily="50" charset="-128"/>
                  <a:ea typeface="ＭＳ Ｐゴシック" panose="020B0600070205080204" pitchFamily="50" charset="-128"/>
                </a:rPr>
                <a:t>10</a:t>
              </a:r>
              <a:r>
                <a:rPr kumimoji="1" lang="ja-JP" altLang="en-US" sz="1600" dirty="0">
                  <a:solidFill>
                    <a:schemeClr val="accent3"/>
                  </a:solidFill>
                  <a:latin typeface="ＭＳ Ｐゴシック" panose="020B0600070205080204" pitchFamily="50" charset="-128"/>
                  <a:ea typeface="ＭＳ Ｐゴシック" panose="020B0600070205080204" pitchFamily="50" charset="-128"/>
                </a:rPr>
                <a:t>年後に他自治体の好事例の横展開を受けている自治体の割合</a:t>
              </a:r>
            </a:p>
          </p:txBody>
        </p:sp>
        <p:sp>
          <p:nvSpPr>
            <p:cNvPr id="47" name="正方形/長方形 46">
              <a:extLst>
                <a:ext uri="{FF2B5EF4-FFF2-40B4-BE49-F238E27FC236}">
                  <a16:creationId xmlns:a16="http://schemas.microsoft.com/office/drawing/2014/main" id="{83AD60D0-E6D7-F631-8819-71117BEC6CB7}"/>
                </a:ext>
              </a:extLst>
            </p:cNvPr>
            <p:cNvSpPr/>
            <p:nvPr/>
          </p:nvSpPr>
          <p:spPr>
            <a:xfrm>
              <a:off x="7859977" y="2329774"/>
              <a:ext cx="1302626" cy="6027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en-US" altLang="ja-JP" sz="5400" b="1" dirty="0">
                  <a:solidFill>
                    <a:schemeClr val="accent3"/>
                  </a:solidFill>
                  <a:latin typeface="ＭＳ Ｐゴシック" panose="020B0600070205080204" pitchFamily="50" charset="-128"/>
                  <a:ea typeface="ＭＳ Ｐゴシック" panose="020B0600070205080204" pitchFamily="50" charset="-128"/>
                </a:rPr>
                <a:t>70</a:t>
              </a:r>
              <a:r>
                <a:rPr kumimoji="1" lang="ja-JP" altLang="en-US" sz="3200" b="1" dirty="0">
                  <a:solidFill>
                    <a:schemeClr val="accent3"/>
                  </a:solidFill>
                  <a:latin typeface="ＭＳ Ｐゴシック" panose="020B0600070205080204" pitchFamily="50" charset="-128"/>
                  <a:ea typeface="ＭＳ Ｐゴシック" panose="020B0600070205080204" pitchFamily="50" charset="-128"/>
                </a:rPr>
                <a:t>％</a:t>
              </a:r>
              <a:endParaRPr kumimoji="1" lang="ja-JP" altLang="en-US" sz="5400" b="1" dirty="0">
                <a:solidFill>
                  <a:schemeClr val="accent3"/>
                </a:solidFill>
                <a:latin typeface="ＭＳ Ｐゴシック" panose="020B0600070205080204" pitchFamily="50" charset="-128"/>
                <a:ea typeface="ＭＳ Ｐゴシック" panose="020B0600070205080204" pitchFamily="50" charset="-128"/>
              </a:endParaRPr>
            </a:p>
          </p:txBody>
        </p:sp>
      </p:grpSp>
      <p:pic>
        <p:nvPicPr>
          <p:cNvPr id="11" name="図 10">
            <a:extLst>
              <a:ext uri="{FF2B5EF4-FFF2-40B4-BE49-F238E27FC236}">
                <a16:creationId xmlns:a16="http://schemas.microsoft.com/office/drawing/2014/main" id="{31C851CB-61C3-2463-593B-83F423ADED76}"/>
              </a:ext>
            </a:extLst>
          </p:cNvPr>
          <p:cNvPicPr>
            <a:picLocks noChangeAspect="1"/>
          </p:cNvPicPr>
          <p:nvPr/>
        </p:nvPicPr>
        <p:blipFill>
          <a:blip r:embed="rId2">
            <a:duotone>
              <a:schemeClr val="accent3">
                <a:shade val="45000"/>
                <a:satMod val="135000"/>
              </a:schemeClr>
              <a:prstClr val="white"/>
            </a:duotone>
          </a:blip>
          <a:stretch>
            <a:fillRect/>
          </a:stretch>
        </p:blipFill>
        <p:spPr>
          <a:xfrm>
            <a:off x="5292326" y="2908138"/>
            <a:ext cx="926725" cy="926725"/>
          </a:xfrm>
          <a:prstGeom prst="rect">
            <a:avLst/>
          </a:prstGeom>
        </p:spPr>
      </p:pic>
      <p:pic>
        <p:nvPicPr>
          <p:cNvPr id="12" name="図 11">
            <a:extLst>
              <a:ext uri="{FF2B5EF4-FFF2-40B4-BE49-F238E27FC236}">
                <a16:creationId xmlns:a16="http://schemas.microsoft.com/office/drawing/2014/main" id="{F35796A9-36C3-D45B-F4EA-ED38078C5E39}"/>
              </a:ext>
            </a:extLst>
          </p:cNvPr>
          <p:cNvPicPr>
            <a:picLocks noChangeAspect="1"/>
          </p:cNvPicPr>
          <p:nvPr/>
        </p:nvPicPr>
        <p:blipFill>
          <a:blip r:embed="rId2">
            <a:duotone>
              <a:schemeClr val="accent3">
                <a:shade val="45000"/>
                <a:satMod val="135000"/>
              </a:schemeClr>
              <a:prstClr val="white"/>
            </a:duotone>
          </a:blip>
          <a:stretch>
            <a:fillRect/>
          </a:stretch>
        </p:blipFill>
        <p:spPr>
          <a:xfrm>
            <a:off x="5899672" y="2908138"/>
            <a:ext cx="926725" cy="926725"/>
          </a:xfrm>
          <a:prstGeom prst="rect">
            <a:avLst/>
          </a:prstGeom>
        </p:spPr>
      </p:pic>
      <p:pic>
        <p:nvPicPr>
          <p:cNvPr id="13" name="図 12">
            <a:extLst>
              <a:ext uri="{FF2B5EF4-FFF2-40B4-BE49-F238E27FC236}">
                <a16:creationId xmlns:a16="http://schemas.microsoft.com/office/drawing/2014/main" id="{F59B456D-6FCB-71E6-17F5-1DBF80F27D8F}"/>
              </a:ext>
            </a:extLst>
          </p:cNvPr>
          <p:cNvPicPr>
            <a:picLocks noChangeAspect="1"/>
          </p:cNvPicPr>
          <p:nvPr/>
        </p:nvPicPr>
        <p:blipFill>
          <a:blip r:embed="rId2">
            <a:duotone>
              <a:schemeClr val="accent3">
                <a:shade val="45000"/>
                <a:satMod val="135000"/>
              </a:schemeClr>
              <a:prstClr val="white"/>
            </a:duotone>
          </a:blip>
          <a:stretch>
            <a:fillRect/>
          </a:stretch>
        </p:blipFill>
        <p:spPr>
          <a:xfrm>
            <a:off x="6507018" y="2908138"/>
            <a:ext cx="926725" cy="926725"/>
          </a:xfrm>
          <a:prstGeom prst="rect">
            <a:avLst/>
          </a:prstGeom>
        </p:spPr>
      </p:pic>
      <p:pic>
        <p:nvPicPr>
          <p:cNvPr id="14" name="図 13">
            <a:extLst>
              <a:ext uri="{FF2B5EF4-FFF2-40B4-BE49-F238E27FC236}">
                <a16:creationId xmlns:a16="http://schemas.microsoft.com/office/drawing/2014/main" id="{9399E49F-D3EE-30DF-CE5D-3F0A1DCC01F8}"/>
              </a:ext>
            </a:extLst>
          </p:cNvPr>
          <p:cNvPicPr>
            <a:picLocks noChangeAspect="1"/>
          </p:cNvPicPr>
          <p:nvPr/>
        </p:nvPicPr>
        <p:blipFill>
          <a:blip r:embed="rId2">
            <a:duotone>
              <a:schemeClr val="accent3">
                <a:shade val="45000"/>
                <a:satMod val="135000"/>
              </a:schemeClr>
              <a:prstClr val="white"/>
            </a:duotone>
          </a:blip>
          <a:stretch>
            <a:fillRect/>
          </a:stretch>
        </p:blipFill>
        <p:spPr>
          <a:xfrm>
            <a:off x="7114364" y="2908138"/>
            <a:ext cx="926725" cy="926725"/>
          </a:xfrm>
          <a:prstGeom prst="rect">
            <a:avLst/>
          </a:prstGeom>
        </p:spPr>
      </p:pic>
      <p:pic>
        <p:nvPicPr>
          <p:cNvPr id="15" name="図 14">
            <a:extLst>
              <a:ext uri="{FF2B5EF4-FFF2-40B4-BE49-F238E27FC236}">
                <a16:creationId xmlns:a16="http://schemas.microsoft.com/office/drawing/2014/main" id="{1C07973D-8C8E-B6EE-7964-80D0E01A33B7}"/>
              </a:ext>
            </a:extLst>
          </p:cNvPr>
          <p:cNvPicPr>
            <a:picLocks noChangeAspect="1"/>
          </p:cNvPicPr>
          <p:nvPr/>
        </p:nvPicPr>
        <p:blipFill>
          <a:blip r:embed="rId2">
            <a:duotone>
              <a:schemeClr val="accent3">
                <a:shade val="45000"/>
                <a:satMod val="135000"/>
              </a:schemeClr>
              <a:prstClr val="white"/>
            </a:duotone>
          </a:blip>
          <a:stretch>
            <a:fillRect/>
          </a:stretch>
        </p:blipFill>
        <p:spPr>
          <a:xfrm>
            <a:off x="7721711" y="2908138"/>
            <a:ext cx="926725" cy="926725"/>
          </a:xfrm>
          <a:prstGeom prst="rect">
            <a:avLst/>
          </a:prstGeom>
        </p:spPr>
      </p:pic>
      <p:pic>
        <p:nvPicPr>
          <p:cNvPr id="16" name="図 15">
            <a:extLst>
              <a:ext uri="{FF2B5EF4-FFF2-40B4-BE49-F238E27FC236}">
                <a16:creationId xmlns:a16="http://schemas.microsoft.com/office/drawing/2014/main" id="{FA2A3816-5BB1-A3AB-F09E-DD5E0B39A24C}"/>
              </a:ext>
            </a:extLst>
          </p:cNvPr>
          <p:cNvPicPr>
            <a:picLocks noChangeAspect="1"/>
          </p:cNvPicPr>
          <p:nvPr/>
        </p:nvPicPr>
        <p:blipFill>
          <a:blip r:embed="rId2">
            <a:duotone>
              <a:schemeClr val="bg2">
                <a:shade val="45000"/>
                <a:satMod val="135000"/>
              </a:schemeClr>
              <a:prstClr val="white"/>
            </a:duotone>
          </a:blip>
          <a:stretch>
            <a:fillRect/>
          </a:stretch>
        </p:blipFill>
        <p:spPr>
          <a:xfrm>
            <a:off x="8329057" y="2908138"/>
            <a:ext cx="926725" cy="926725"/>
          </a:xfrm>
          <a:prstGeom prst="rect">
            <a:avLst/>
          </a:prstGeom>
        </p:spPr>
      </p:pic>
      <p:pic>
        <p:nvPicPr>
          <p:cNvPr id="24" name="図 23">
            <a:extLst>
              <a:ext uri="{FF2B5EF4-FFF2-40B4-BE49-F238E27FC236}">
                <a16:creationId xmlns:a16="http://schemas.microsoft.com/office/drawing/2014/main" id="{2D127183-7564-0289-24DB-C14BD5C23ADA}"/>
              </a:ext>
            </a:extLst>
          </p:cNvPr>
          <p:cNvPicPr>
            <a:picLocks noChangeAspect="1"/>
          </p:cNvPicPr>
          <p:nvPr/>
        </p:nvPicPr>
        <p:blipFill>
          <a:blip r:embed="rId2">
            <a:duotone>
              <a:schemeClr val="bg2">
                <a:shade val="45000"/>
                <a:satMod val="135000"/>
              </a:schemeClr>
              <a:prstClr val="white"/>
            </a:duotone>
          </a:blip>
          <a:stretch>
            <a:fillRect/>
          </a:stretch>
        </p:blipFill>
        <p:spPr>
          <a:xfrm>
            <a:off x="8936403" y="2908138"/>
            <a:ext cx="926725" cy="926725"/>
          </a:xfrm>
          <a:prstGeom prst="rect">
            <a:avLst/>
          </a:prstGeom>
        </p:spPr>
      </p:pic>
      <p:pic>
        <p:nvPicPr>
          <p:cNvPr id="30" name="図 29">
            <a:extLst>
              <a:ext uri="{FF2B5EF4-FFF2-40B4-BE49-F238E27FC236}">
                <a16:creationId xmlns:a16="http://schemas.microsoft.com/office/drawing/2014/main" id="{F15222E2-134E-F706-3B00-B270A47D0304}"/>
              </a:ext>
            </a:extLst>
          </p:cNvPr>
          <p:cNvPicPr>
            <a:picLocks noChangeAspect="1"/>
          </p:cNvPicPr>
          <p:nvPr/>
        </p:nvPicPr>
        <p:blipFill>
          <a:blip r:embed="rId2">
            <a:duotone>
              <a:schemeClr val="bg2">
                <a:shade val="45000"/>
                <a:satMod val="135000"/>
              </a:schemeClr>
              <a:prstClr val="white"/>
            </a:duotone>
          </a:blip>
          <a:stretch>
            <a:fillRect/>
          </a:stretch>
        </p:blipFill>
        <p:spPr>
          <a:xfrm>
            <a:off x="9543749" y="2908138"/>
            <a:ext cx="926725" cy="926725"/>
          </a:xfrm>
          <a:prstGeom prst="rect">
            <a:avLst/>
          </a:prstGeom>
        </p:spPr>
      </p:pic>
      <p:pic>
        <p:nvPicPr>
          <p:cNvPr id="36" name="図 35">
            <a:extLst>
              <a:ext uri="{FF2B5EF4-FFF2-40B4-BE49-F238E27FC236}">
                <a16:creationId xmlns:a16="http://schemas.microsoft.com/office/drawing/2014/main" id="{F6504223-EF96-05FF-3D91-23841283FDF2}"/>
              </a:ext>
            </a:extLst>
          </p:cNvPr>
          <p:cNvPicPr>
            <a:picLocks noChangeAspect="1"/>
          </p:cNvPicPr>
          <p:nvPr/>
        </p:nvPicPr>
        <p:blipFill>
          <a:blip r:embed="rId2">
            <a:duotone>
              <a:schemeClr val="bg2">
                <a:shade val="45000"/>
                <a:satMod val="135000"/>
              </a:schemeClr>
              <a:prstClr val="white"/>
            </a:duotone>
          </a:blip>
          <a:stretch>
            <a:fillRect/>
          </a:stretch>
        </p:blipFill>
        <p:spPr>
          <a:xfrm>
            <a:off x="10151095" y="2908138"/>
            <a:ext cx="926725" cy="926725"/>
          </a:xfrm>
          <a:prstGeom prst="rect">
            <a:avLst/>
          </a:prstGeom>
        </p:spPr>
      </p:pic>
      <p:pic>
        <p:nvPicPr>
          <p:cNvPr id="37" name="図 36">
            <a:extLst>
              <a:ext uri="{FF2B5EF4-FFF2-40B4-BE49-F238E27FC236}">
                <a16:creationId xmlns:a16="http://schemas.microsoft.com/office/drawing/2014/main" id="{B1A2CA78-0918-B714-00C9-668E7AB40507}"/>
              </a:ext>
            </a:extLst>
          </p:cNvPr>
          <p:cNvPicPr>
            <a:picLocks noChangeAspect="1"/>
          </p:cNvPicPr>
          <p:nvPr/>
        </p:nvPicPr>
        <p:blipFill>
          <a:blip r:embed="rId2">
            <a:duotone>
              <a:schemeClr val="bg2">
                <a:shade val="45000"/>
                <a:satMod val="135000"/>
              </a:schemeClr>
              <a:prstClr val="white"/>
            </a:duotone>
          </a:blip>
          <a:stretch>
            <a:fillRect/>
          </a:stretch>
        </p:blipFill>
        <p:spPr>
          <a:xfrm>
            <a:off x="10758445" y="2908138"/>
            <a:ext cx="926725" cy="926725"/>
          </a:xfrm>
          <a:prstGeom prst="rect">
            <a:avLst/>
          </a:prstGeom>
        </p:spPr>
      </p:pic>
      <p:pic>
        <p:nvPicPr>
          <p:cNvPr id="72" name="図 71">
            <a:extLst>
              <a:ext uri="{FF2B5EF4-FFF2-40B4-BE49-F238E27FC236}">
                <a16:creationId xmlns:a16="http://schemas.microsoft.com/office/drawing/2014/main" id="{F97F78BE-1577-D192-5043-4C206FFD8CDF}"/>
              </a:ext>
            </a:extLst>
          </p:cNvPr>
          <p:cNvPicPr>
            <a:picLocks noChangeAspect="1"/>
          </p:cNvPicPr>
          <p:nvPr/>
        </p:nvPicPr>
        <p:blipFill>
          <a:blip r:embed="rId2">
            <a:duotone>
              <a:schemeClr val="accent3">
                <a:shade val="45000"/>
                <a:satMod val="135000"/>
              </a:schemeClr>
              <a:prstClr val="white"/>
            </a:duotone>
          </a:blip>
          <a:stretch>
            <a:fillRect/>
          </a:stretch>
        </p:blipFill>
        <p:spPr>
          <a:xfrm>
            <a:off x="5292326" y="5494757"/>
            <a:ext cx="926725" cy="926725"/>
          </a:xfrm>
          <a:prstGeom prst="rect">
            <a:avLst/>
          </a:prstGeom>
        </p:spPr>
      </p:pic>
      <p:pic>
        <p:nvPicPr>
          <p:cNvPr id="73" name="図 72">
            <a:extLst>
              <a:ext uri="{FF2B5EF4-FFF2-40B4-BE49-F238E27FC236}">
                <a16:creationId xmlns:a16="http://schemas.microsoft.com/office/drawing/2014/main" id="{1DF94840-79D1-7C88-3CE6-7ABAC0775EA3}"/>
              </a:ext>
            </a:extLst>
          </p:cNvPr>
          <p:cNvPicPr>
            <a:picLocks noChangeAspect="1"/>
          </p:cNvPicPr>
          <p:nvPr/>
        </p:nvPicPr>
        <p:blipFill>
          <a:blip r:embed="rId2">
            <a:duotone>
              <a:schemeClr val="accent3">
                <a:shade val="45000"/>
                <a:satMod val="135000"/>
              </a:schemeClr>
              <a:prstClr val="white"/>
            </a:duotone>
          </a:blip>
          <a:stretch>
            <a:fillRect/>
          </a:stretch>
        </p:blipFill>
        <p:spPr>
          <a:xfrm>
            <a:off x="5899672" y="5494757"/>
            <a:ext cx="926725" cy="926725"/>
          </a:xfrm>
          <a:prstGeom prst="rect">
            <a:avLst/>
          </a:prstGeom>
        </p:spPr>
      </p:pic>
      <p:pic>
        <p:nvPicPr>
          <p:cNvPr id="74" name="図 73">
            <a:extLst>
              <a:ext uri="{FF2B5EF4-FFF2-40B4-BE49-F238E27FC236}">
                <a16:creationId xmlns:a16="http://schemas.microsoft.com/office/drawing/2014/main" id="{4ADD4B82-69D8-5CB2-BACC-D910FB8FC3D6}"/>
              </a:ext>
            </a:extLst>
          </p:cNvPr>
          <p:cNvPicPr>
            <a:picLocks noChangeAspect="1"/>
          </p:cNvPicPr>
          <p:nvPr/>
        </p:nvPicPr>
        <p:blipFill>
          <a:blip r:embed="rId2">
            <a:duotone>
              <a:schemeClr val="accent3">
                <a:shade val="45000"/>
                <a:satMod val="135000"/>
              </a:schemeClr>
              <a:prstClr val="white"/>
            </a:duotone>
          </a:blip>
          <a:stretch>
            <a:fillRect/>
          </a:stretch>
        </p:blipFill>
        <p:spPr>
          <a:xfrm>
            <a:off x="6507018" y="5494757"/>
            <a:ext cx="926725" cy="926725"/>
          </a:xfrm>
          <a:prstGeom prst="rect">
            <a:avLst/>
          </a:prstGeom>
        </p:spPr>
      </p:pic>
      <p:pic>
        <p:nvPicPr>
          <p:cNvPr id="75" name="図 74">
            <a:extLst>
              <a:ext uri="{FF2B5EF4-FFF2-40B4-BE49-F238E27FC236}">
                <a16:creationId xmlns:a16="http://schemas.microsoft.com/office/drawing/2014/main" id="{E68831A5-E709-65AB-B8E6-7A01EAAF7CB2}"/>
              </a:ext>
            </a:extLst>
          </p:cNvPr>
          <p:cNvPicPr>
            <a:picLocks noChangeAspect="1"/>
          </p:cNvPicPr>
          <p:nvPr/>
        </p:nvPicPr>
        <p:blipFill>
          <a:blip r:embed="rId2">
            <a:duotone>
              <a:schemeClr val="accent3">
                <a:shade val="45000"/>
                <a:satMod val="135000"/>
              </a:schemeClr>
              <a:prstClr val="white"/>
            </a:duotone>
          </a:blip>
          <a:stretch>
            <a:fillRect/>
          </a:stretch>
        </p:blipFill>
        <p:spPr>
          <a:xfrm>
            <a:off x="7114364" y="5494757"/>
            <a:ext cx="926725" cy="926725"/>
          </a:xfrm>
          <a:prstGeom prst="rect">
            <a:avLst/>
          </a:prstGeom>
        </p:spPr>
      </p:pic>
      <p:pic>
        <p:nvPicPr>
          <p:cNvPr id="76" name="図 75">
            <a:extLst>
              <a:ext uri="{FF2B5EF4-FFF2-40B4-BE49-F238E27FC236}">
                <a16:creationId xmlns:a16="http://schemas.microsoft.com/office/drawing/2014/main" id="{EB75FDB4-B9C5-E597-DA0D-40E0F79A6A49}"/>
              </a:ext>
            </a:extLst>
          </p:cNvPr>
          <p:cNvPicPr>
            <a:picLocks noChangeAspect="1"/>
          </p:cNvPicPr>
          <p:nvPr/>
        </p:nvPicPr>
        <p:blipFill>
          <a:blip r:embed="rId2">
            <a:duotone>
              <a:schemeClr val="accent3">
                <a:shade val="45000"/>
                <a:satMod val="135000"/>
              </a:schemeClr>
              <a:prstClr val="white"/>
            </a:duotone>
          </a:blip>
          <a:stretch>
            <a:fillRect/>
          </a:stretch>
        </p:blipFill>
        <p:spPr>
          <a:xfrm>
            <a:off x="7721711" y="5494757"/>
            <a:ext cx="926725" cy="926725"/>
          </a:xfrm>
          <a:prstGeom prst="rect">
            <a:avLst/>
          </a:prstGeom>
        </p:spPr>
      </p:pic>
      <p:pic>
        <p:nvPicPr>
          <p:cNvPr id="77" name="図 76">
            <a:extLst>
              <a:ext uri="{FF2B5EF4-FFF2-40B4-BE49-F238E27FC236}">
                <a16:creationId xmlns:a16="http://schemas.microsoft.com/office/drawing/2014/main" id="{2BA3460C-77D9-9FD8-5921-3B94F5177636}"/>
              </a:ext>
            </a:extLst>
          </p:cNvPr>
          <p:cNvPicPr>
            <a:picLocks noChangeAspect="1"/>
          </p:cNvPicPr>
          <p:nvPr/>
        </p:nvPicPr>
        <p:blipFill>
          <a:blip r:embed="rId2">
            <a:duotone>
              <a:schemeClr val="accent3">
                <a:shade val="45000"/>
                <a:satMod val="135000"/>
              </a:schemeClr>
              <a:prstClr val="white"/>
            </a:duotone>
          </a:blip>
          <a:stretch>
            <a:fillRect/>
          </a:stretch>
        </p:blipFill>
        <p:spPr>
          <a:xfrm>
            <a:off x="8329057" y="5494757"/>
            <a:ext cx="926725" cy="926725"/>
          </a:xfrm>
          <a:prstGeom prst="rect">
            <a:avLst/>
          </a:prstGeom>
        </p:spPr>
      </p:pic>
      <p:pic>
        <p:nvPicPr>
          <p:cNvPr id="78" name="図 77">
            <a:extLst>
              <a:ext uri="{FF2B5EF4-FFF2-40B4-BE49-F238E27FC236}">
                <a16:creationId xmlns:a16="http://schemas.microsoft.com/office/drawing/2014/main" id="{7C86A335-2991-2B28-917D-29E1898EE7E8}"/>
              </a:ext>
            </a:extLst>
          </p:cNvPr>
          <p:cNvPicPr>
            <a:picLocks noChangeAspect="1"/>
          </p:cNvPicPr>
          <p:nvPr/>
        </p:nvPicPr>
        <p:blipFill>
          <a:blip r:embed="rId2">
            <a:duotone>
              <a:schemeClr val="accent3">
                <a:shade val="45000"/>
                <a:satMod val="135000"/>
              </a:schemeClr>
              <a:prstClr val="white"/>
            </a:duotone>
          </a:blip>
          <a:stretch>
            <a:fillRect/>
          </a:stretch>
        </p:blipFill>
        <p:spPr>
          <a:xfrm>
            <a:off x="8936403" y="5494757"/>
            <a:ext cx="926725" cy="926725"/>
          </a:xfrm>
          <a:prstGeom prst="rect">
            <a:avLst/>
          </a:prstGeom>
        </p:spPr>
      </p:pic>
      <p:pic>
        <p:nvPicPr>
          <p:cNvPr id="79" name="図 78">
            <a:extLst>
              <a:ext uri="{FF2B5EF4-FFF2-40B4-BE49-F238E27FC236}">
                <a16:creationId xmlns:a16="http://schemas.microsoft.com/office/drawing/2014/main" id="{FBE90FAC-B032-9942-E187-F6D204E487AD}"/>
              </a:ext>
            </a:extLst>
          </p:cNvPr>
          <p:cNvPicPr>
            <a:picLocks noChangeAspect="1"/>
          </p:cNvPicPr>
          <p:nvPr/>
        </p:nvPicPr>
        <p:blipFill>
          <a:blip r:embed="rId2">
            <a:duotone>
              <a:schemeClr val="bg2">
                <a:shade val="45000"/>
                <a:satMod val="135000"/>
              </a:schemeClr>
              <a:prstClr val="white"/>
            </a:duotone>
          </a:blip>
          <a:stretch>
            <a:fillRect/>
          </a:stretch>
        </p:blipFill>
        <p:spPr>
          <a:xfrm>
            <a:off x="9543749" y="5494757"/>
            <a:ext cx="926725" cy="926725"/>
          </a:xfrm>
          <a:prstGeom prst="rect">
            <a:avLst/>
          </a:prstGeom>
        </p:spPr>
      </p:pic>
      <p:pic>
        <p:nvPicPr>
          <p:cNvPr id="80" name="図 79">
            <a:extLst>
              <a:ext uri="{FF2B5EF4-FFF2-40B4-BE49-F238E27FC236}">
                <a16:creationId xmlns:a16="http://schemas.microsoft.com/office/drawing/2014/main" id="{E5B7F284-C84B-7D50-E382-9052826EEEC8}"/>
              </a:ext>
            </a:extLst>
          </p:cNvPr>
          <p:cNvPicPr>
            <a:picLocks noChangeAspect="1"/>
          </p:cNvPicPr>
          <p:nvPr/>
        </p:nvPicPr>
        <p:blipFill>
          <a:blip r:embed="rId2">
            <a:duotone>
              <a:schemeClr val="bg2">
                <a:shade val="45000"/>
                <a:satMod val="135000"/>
              </a:schemeClr>
              <a:prstClr val="white"/>
            </a:duotone>
          </a:blip>
          <a:stretch>
            <a:fillRect/>
          </a:stretch>
        </p:blipFill>
        <p:spPr>
          <a:xfrm>
            <a:off x="10151095" y="5494757"/>
            <a:ext cx="926725" cy="926725"/>
          </a:xfrm>
          <a:prstGeom prst="rect">
            <a:avLst/>
          </a:prstGeom>
        </p:spPr>
      </p:pic>
      <p:pic>
        <p:nvPicPr>
          <p:cNvPr id="81" name="図 80">
            <a:extLst>
              <a:ext uri="{FF2B5EF4-FFF2-40B4-BE49-F238E27FC236}">
                <a16:creationId xmlns:a16="http://schemas.microsoft.com/office/drawing/2014/main" id="{1F969CEB-89A7-0008-18D7-A94078CE98E1}"/>
              </a:ext>
            </a:extLst>
          </p:cNvPr>
          <p:cNvPicPr>
            <a:picLocks noChangeAspect="1"/>
          </p:cNvPicPr>
          <p:nvPr/>
        </p:nvPicPr>
        <p:blipFill>
          <a:blip r:embed="rId2">
            <a:duotone>
              <a:schemeClr val="bg2">
                <a:shade val="45000"/>
                <a:satMod val="135000"/>
              </a:schemeClr>
              <a:prstClr val="white"/>
            </a:duotone>
          </a:blip>
          <a:stretch>
            <a:fillRect/>
          </a:stretch>
        </p:blipFill>
        <p:spPr>
          <a:xfrm>
            <a:off x="10758445" y="5494757"/>
            <a:ext cx="926725" cy="926725"/>
          </a:xfrm>
          <a:prstGeom prst="rect">
            <a:avLst/>
          </a:prstGeom>
        </p:spPr>
      </p:pic>
    </p:spTree>
    <p:extLst>
      <p:ext uri="{BB962C8B-B14F-4D97-AF65-F5344CB8AC3E}">
        <p14:creationId xmlns:p14="http://schemas.microsoft.com/office/powerpoint/2010/main" val="4138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05C6-5245-A933-BC96-368CAB1BFD5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FCD54E4-34C0-67F2-1539-7BA1CDD78B39}"/>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accent3"/>
                </a:solidFill>
                <a:latin typeface="ＭＳ Ｐゴシック" panose="020B0600070205080204" pitchFamily="50" charset="-128"/>
                <a:ea typeface="ＭＳ Ｐゴシック" panose="020B0600070205080204" pitchFamily="50" charset="-128"/>
              </a:rPr>
              <a:t>補足</a:t>
            </a:r>
            <a:r>
              <a:rPr lang="en-US" altLang="ja-JP" sz="2400" b="1" dirty="0">
                <a:solidFill>
                  <a:schemeClr val="accent3"/>
                </a:solidFill>
                <a:latin typeface="ＭＳ Ｐゴシック" panose="020B0600070205080204" pitchFamily="50" charset="-128"/>
                <a:ea typeface="ＭＳ Ｐゴシック" panose="020B0600070205080204" pitchFamily="50" charset="-128"/>
              </a:rPr>
              <a:t>Q&amp;A</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9" name="スライド番号プレースホルダー 3">
            <a:extLst>
              <a:ext uri="{FF2B5EF4-FFF2-40B4-BE49-F238E27FC236}">
                <a16:creationId xmlns:a16="http://schemas.microsoft.com/office/drawing/2014/main" id="{E3DE111E-7052-7BB0-7892-2125D111895C}"/>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13</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grpSp>
        <p:nvGrpSpPr>
          <p:cNvPr id="6" name="グループ化 5">
            <a:extLst>
              <a:ext uri="{FF2B5EF4-FFF2-40B4-BE49-F238E27FC236}">
                <a16:creationId xmlns:a16="http://schemas.microsoft.com/office/drawing/2014/main" id="{C07A4B78-D6CF-9B7B-709D-CEE5F475B2DA}"/>
              </a:ext>
            </a:extLst>
          </p:cNvPr>
          <p:cNvGrpSpPr/>
          <p:nvPr/>
        </p:nvGrpSpPr>
        <p:grpSpPr>
          <a:xfrm>
            <a:off x="423761" y="1168542"/>
            <a:ext cx="4591597" cy="398265"/>
            <a:chOff x="180119" y="739484"/>
            <a:chExt cx="3358821" cy="362059"/>
          </a:xfrm>
        </p:grpSpPr>
        <p:cxnSp>
          <p:nvCxnSpPr>
            <p:cNvPr id="3" name="直線矢印コネクタ 2">
              <a:extLst>
                <a:ext uri="{FF2B5EF4-FFF2-40B4-BE49-F238E27FC236}">
                  <a16:creationId xmlns:a16="http://schemas.microsoft.com/office/drawing/2014/main" id="{924E2B85-C3A2-459A-9A23-6ED4F29B304B}"/>
                </a:ext>
              </a:extLst>
            </p:cNvPr>
            <p:cNvCxnSpPr>
              <a:cxnSpLocks/>
            </p:cNvCxnSpPr>
            <p:nvPr/>
          </p:nvCxnSpPr>
          <p:spPr>
            <a:xfrm>
              <a:off x="180119" y="1101543"/>
              <a:ext cx="3358820"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5" name="正方形/長方形 4">
              <a:extLst>
                <a:ext uri="{FF2B5EF4-FFF2-40B4-BE49-F238E27FC236}">
                  <a16:creationId xmlns:a16="http://schemas.microsoft.com/office/drawing/2014/main" id="{4DAC6FC3-443B-F764-3191-3EE85EACB2EC}"/>
                </a:ext>
              </a:extLst>
            </p:cNvPr>
            <p:cNvSpPr/>
            <p:nvPr/>
          </p:nvSpPr>
          <p:spPr>
            <a:xfrm>
              <a:off x="180120" y="739484"/>
              <a:ext cx="3358820" cy="25244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質問</a:t>
              </a:r>
            </a:p>
          </p:txBody>
        </p:sp>
      </p:grpSp>
      <p:grpSp>
        <p:nvGrpSpPr>
          <p:cNvPr id="11" name="グループ化 10">
            <a:extLst>
              <a:ext uri="{FF2B5EF4-FFF2-40B4-BE49-F238E27FC236}">
                <a16:creationId xmlns:a16="http://schemas.microsoft.com/office/drawing/2014/main" id="{A4006146-3401-2E13-C9BA-6F8EA799E6EF}"/>
              </a:ext>
            </a:extLst>
          </p:cNvPr>
          <p:cNvGrpSpPr/>
          <p:nvPr/>
        </p:nvGrpSpPr>
        <p:grpSpPr>
          <a:xfrm>
            <a:off x="5646083" y="1168542"/>
            <a:ext cx="6122156" cy="398265"/>
            <a:chOff x="180119" y="739484"/>
            <a:chExt cx="3358821" cy="362059"/>
          </a:xfrm>
        </p:grpSpPr>
        <p:cxnSp>
          <p:nvCxnSpPr>
            <p:cNvPr id="12" name="直線矢印コネクタ 11">
              <a:extLst>
                <a:ext uri="{FF2B5EF4-FFF2-40B4-BE49-F238E27FC236}">
                  <a16:creationId xmlns:a16="http://schemas.microsoft.com/office/drawing/2014/main" id="{0B010273-DEC3-1ABE-9213-982593C96DA9}"/>
                </a:ext>
              </a:extLst>
            </p:cNvPr>
            <p:cNvCxnSpPr>
              <a:cxnSpLocks/>
            </p:cNvCxnSpPr>
            <p:nvPr/>
          </p:nvCxnSpPr>
          <p:spPr>
            <a:xfrm>
              <a:off x="180119" y="1101543"/>
              <a:ext cx="3358820"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正方形/長方形 12">
              <a:extLst>
                <a:ext uri="{FF2B5EF4-FFF2-40B4-BE49-F238E27FC236}">
                  <a16:creationId xmlns:a16="http://schemas.microsoft.com/office/drawing/2014/main" id="{E1EE9ADB-6C0D-CE23-B53C-59E4030367D1}"/>
                </a:ext>
              </a:extLst>
            </p:cNvPr>
            <p:cNvSpPr/>
            <p:nvPr/>
          </p:nvSpPr>
          <p:spPr>
            <a:xfrm>
              <a:off x="180120" y="739484"/>
              <a:ext cx="3358820" cy="25244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600" b="1" dirty="0">
                  <a:solidFill>
                    <a:schemeClr val="accent3"/>
                  </a:solidFill>
                  <a:latin typeface="ＭＳ Ｐゴシック" panose="020B0600070205080204" pitchFamily="50" charset="-128"/>
                  <a:ea typeface="ＭＳ Ｐゴシック" panose="020B0600070205080204" pitchFamily="50" charset="-128"/>
                </a:rPr>
                <a:t>回答</a:t>
              </a:r>
            </a:p>
          </p:txBody>
        </p:sp>
      </p:grpSp>
      <p:grpSp>
        <p:nvGrpSpPr>
          <p:cNvPr id="7" name="グループ化 6">
            <a:extLst>
              <a:ext uri="{FF2B5EF4-FFF2-40B4-BE49-F238E27FC236}">
                <a16:creationId xmlns:a16="http://schemas.microsoft.com/office/drawing/2014/main" id="{C5DDB42A-B4C0-7BE9-A0EA-018ED7FB80D5}"/>
              </a:ext>
            </a:extLst>
          </p:cNvPr>
          <p:cNvGrpSpPr/>
          <p:nvPr/>
        </p:nvGrpSpPr>
        <p:grpSpPr>
          <a:xfrm>
            <a:off x="423762" y="1725890"/>
            <a:ext cx="11344477" cy="4782820"/>
            <a:chOff x="423762" y="2744704"/>
            <a:chExt cx="11344477" cy="3725505"/>
          </a:xfrm>
        </p:grpSpPr>
        <p:grpSp>
          <p:nvGrpSpPr>
            <p:cNvPr id="61" name="グループ化 60">
              <a:extLst>
                <a:ext uri="{FF2B5EF4-FFF2-40B4-BE49-F238E27FC236}">
                  <a16:creationId xmlns:a16="http://schemas.microsoft.com/office/drawing/2014/main" id="{3FAD59F7-3511-14EA-533E-9BE2D04ECF99}"/>
                </a:ext>
              </a:extLst>
            </p:cNvPr>
            <p:cNvGrpSpPr/>
            <p:nvPr/>
          </p:nvGrpSpPr>
          <p:grpSpPr>
            <a:xfrm>
              <a:off x="423762" y="2744704"/>
              <a:ext cx="11344477" cy="863624"/>
              <a:chOff x="423762" y="1759155"/>
              <a:chExt cx="11344477" cy="713739"/>
            </a:xfrm>
          </p:grpSpPr>
          <p:sp>
            <p:nvSpPr>
              <p:cNvPr id="14" name="二等辺三角形 13">
                <a:extLst>
                  <a:ext uri="{FF2B5EF4-FFF2-40B4-BE49-F238E27FC236}">
                    <a16:creationId xmlns:a16="http://schemas.microsoft.com/office/drawing/2014/main" id="{A7CEC92D-43CF-CB29-9395-D1A78F422E11}"/>
                  </a:ext>
                </a:extLst>
              </p:cNvPr>
              <p:cNvSpPr/>
              <p:nvPr/>
            </p:nvSpPr>
            <p:spPr>
              <a:xfrm rot="16200000" flipV="1">
                <a:off x="5144934" y="2028993"/>
                <a:ext cx="388627" cy="17406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endParaRPr kumimoji="1" lang="ja-JP" altLang="en-US" dirty="0">
                  <a:solidFill>
                    <a:schemeClr val="bg1"/>
                  </a:solidFill>
                  <a:latin typeface="ＭＳ Ｐゴシック" panose="020B0600070205080204" pitchFamily="50" charset="-128"/>
                  <a:ea typeface="ＭＳ Ｐゴシック" panose="020B0600070205080204" pitchFamily="50" charset="-128"/>
                </a:endParaRPr>
              </a:p>
            </p:txBody>
          </p:sp>
          <p:sp>
            <p:nvSpPr>
              <p:cNvPr id="2" name="正方形/長方形 1">
                <a:extLst>
                  <a:ext uri="{FF2B5EF4-FFF2-40B4-BE49-F238E27FC236}">
                    <a16:creationId xmlns:a16="http://schemas.microsoft.com/office/drawing/2014/main" id="{2ED30DA3-9A66-495A-7635-440635F78BF4}"/>
                  </a:ext>
                </a:extLst>
              </p:cNvPr>
              <p:cNvSpPr/>
              <p:nvPr/>
            </p:nvSpPr>
            <p:spPr>
              <a:xfrm>
                <a:off x="423762" y="1759155"/>
                <a:ext cx="4591596"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lang="ja-JP" altLang="en-US" sz="1600" dirty="0">
                    <a:solidFill>
                      <a:schemeClr val="tx1"/>
                    </a:solidFill>
                    <a:latin typeface="ＭＳ Ｐゴシック" panose="020B0600070205080204" pitchFamily="50" charset="-128"/>
                    <a:ea typeface="ＭＳ Ｐゴシック" panose="020B0600070205080204" pitchFamily="50" charset="-128"/>
                  </a:rPr>
                  <a:t>「自治コン」は既に事業化しているのか？</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sp>
            <p:nvSpPr>
              <p:cNvPr id="10" name="正方形/長方形 9">
                <a:extLst>
                  <a:ext uri="{FF2B5EF4-FFF2-40B4-BE49-F238E27FC236}">
                    <a16:creationId xmlns:a16="http://schemas.microsoft.com/office/drawing/2014/main" id="{C2D779EB-54A3-B3C8-B4B2-CD2F95AB4913}"/>
                  </a:ext>
                </a:extLst>
              </p:cNvPr>
              <p:cNvSpPr/>
              <p:nvPr/>
            </p:nvSpPr>
            <p:spPr>
              <a:xfrm>
                <a:off x="5646085" y="1759155"/>
                <a:ext cx="6122154"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「自治コン」は構想段階で、事業化はしておりません。今後は本ピッチコンテストの開催に合わせ、事業化していく予定です。</a:t>
                </a:r>
                <a:endParaRPr kumimoji="1" lang="en-US" altLang="ja-JP" sz="1600" dirty="0">
                  <a:solidFill>
                    <a:schemeClr val="tx1"/>
                  </a:solidFill>
                  <a:latin typeface="ＭＳ Ｐゴシック" panose="020B0600070205080204" pitchFamily="50" charset="-128"/>
                  <a:ea typeface="ＭＳ Ｐゴシック" panose="020B0600070205080204" pitchFamily="50" charset="-128"/>
                </a:endParaRPr>
              </a:p>
            </p:txBody>
          </p:sp>
        </p:grpSp>
        <p:grpSp>
          <p:nvGrpSpPr>
            <p:cNvPr id="64" name="グループ化 63">
              <a:extLst>
                <a:ext uri="{FF2B5EF4-FFF2-40B4-BE49-F238E27FC236}">
                  <a16:creationId xmlns:a16="http://schemas.microsoft.com/office/drawing/2014/main" id="{DC3A5C9C-C512-18B6-5FB9-88A95B6A2569}"/>
                </a:ext>
              </a:extLst>
            </p:cNvPr>
            <p:cNvGrpSpPr/>
            <p:nvPr/>
          </p:nvGrpSpPr>
          <p:grpSpPr>
            <a:xfrm>
              <a:off x="423762" y="3698665"/>
              <a:ext cx="11344477" cy="863624"/>
              <a:chOff x="423762" y="3613808"/>
              <a:chExt cx="11344477" cy="713739"/>
            </a:xfrm>
          </p:grpSpPr>
          <p:sp>
            <p:nvSpPr>
              <p:cNvPr id="30" name="二等辺三角形 29">
                <a:extLst>
                  <a:ext uri="{FF2B5EF4-FFF2-40B4-BE49-F238E27FC236}">
                    <a16:creationId xmlns:a16="http://schemas.microsoft.com/office/drawing/2014/main" id="{80CD9A73-A531-DFB4-CCE8-CDAFA443F62F}"/>
                  </a:ext>
                </a:extLst>
              </p:cNvPr>
              <p:cNvSpPr/>
              <p:nvPr/>
            </p:nvSpPr>
            <p:spPr>
              <a:xfrm rot="16200000" flipV="1">
                <a:off x="5144934" y="3883646"/>
                <a:ext cx="388627" cy="17406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endParaRPr kumimoji="1" lang="ja-JP" altLang="en-US" dirty="0">
                  <a:solidFill>
                    <a:schemeClr val="bg1"/>
                  </a:solidFill>
                  <a:latin typeface="ＭＳ Ｐゴシック" panose="020B0600070205080204" pitchFamily="50" charset="-128"/>
                  <a:ea typeface="ＭＳ Ｐゴシック" panose="020B0600070205080204" pitchFamily="50" charset="-128"/>
                </a:endParaRPr>
              </a:p>
            </p:txBody>
          </p:sp>
          <p:sp>
            <p:nvSpPr>
              <p:cNvPr id="28" name="正方形/長方形 27">
                <a:extLst>
                  <a:ext uri="{FF2B5EF4-FFF2-40B4-BE49-F238E27FC236}">
                    <a16:creationId xmlns:a16="http://schemas.microsoft.com/office/drawing/2014/main" id="{24E5EC10-2CFC-CDAB-EF5C-D68DE8F36ED0}"/>
                  </a:ext>
                </a:extLst>
              </p:cNvPr>
              <p:cNvSpPr/>
              <p:nvPr/>
            </p:nvSpPr>
            <p:spPr>
              <a:xfrm>
                <a:off x="423762" y="3613808"/>
                <a:ext cx="4591596"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初年度から「自治コン」のシステムを構築・運用する</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ことはできるのか？</a:t>
                </a:r>
              </a:p>
            </p:txBody>
          </p:sp>
          <p:sp>
            <p:nvSpPr>
              <p:cNvPr id="29" name="正方形/長方形 28">
                <a:extLst>
                  <a:ext uri="{FF2B5EF4-FFF2-40B4-BE49-F238E27FC236}">
                    <a16:creationId xmlns:a16="http://schemas.microsoft.com/office/drawing/2014/main" id="{D0856290-5228-031C-3166-2818430D73D4}"/>
                  </a:ext>
                </a:extLst>
              </p:cNvPr>
              <p:cNvSpPr/>
              <p:nvPr/>
            </p:nvSpPr>
            <p:spPr>
              <a:xfrm>
                <a:off x="5646085" y="3613808"/>
                <a:ext cx="6122154"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「自治コン」のシステム構築は外部委託を利用しながら取組みますが、</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初年度から最高品質のサービスを提供することは難しいため、品質が</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安定するまではシステムに加え、人力による顧客支援を併用します。</a:t>
                </a:r>
              </a:p>
            </p:txBody>
          </p:sp>
        </p:grpSp>
        <p:grpSp>
          <p:nvGrpSpPr>
            <p:cNvPr id="65" name="グループ化 64">
              <a:extLst>
                <a:ext uri="{FF2B5EF4-FFF2-40B4-BE49-F238E27FC236}">
                  <a16:creationId xmlns:a16="http://schemas.microsoft.com/office/drawing/2014/main" id="{07F7F057-713D-5A95-CC66-AD6D59E63A74}"/>
                </a:ext>
              </a:extLst>
            </p:cNvPr>
            <p:cNvGrpSpPr/>
            <p:nvPr/>
          </p:nvGrpSpPr>
          <p:grpSpPr>
            <a:xfrm>
              <a:off x="423762" y="4652626"/>
              <a:ext cx="11344477" cy="863624"/>
              <a:chOff x="423762" y="4541134"/>
              <a:chExt cx="11344477" cy="713739"/>
            </a:xfrm>
          </p:grpSpPr>
          <p:sp>
            <p:nvSpPr>
              <p:cNvPr id="43" name="二等辺三角形 42">
                <a:extLst>
                  <a:ext uri="{FF2B5EF4-FFF2-40B4-BE49-F238E27FC236}">
                    <a16:creationId xmlns:a16="http://schemas.microsoft.com/office/drawing/2014/main" id="{14B56B9C-EFD4-8F0D-A22D-6DF38732FE11}"/>
                  </a:ext>
                </a:extLst>
              </p:cNvPr>
              <p:cNvSpPr/>
              <p:nvPr/>
            </p:nvSpPr>
            <p:spPr>
              <a:xfrm rot="16200000" flipV="1">
                <a:off x="5144934" y="4810972"/>
                <a:ext cx="388627" cy="17406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endParaRPr kumimoji="1" lang="ja-JP" altLang="en-US" dirty="0">
                  <a:solidFill>
                    <a:schemeClr val="bg1"/>
                  </a:solidFill>
                  <a:latin typeface="ＭＳ Ｐゴシック" panose="020B0600070205080204" pitchFamily="50" charset="-128"/>
                  <a:ea typeface="ＭＳ Ｐゴシック" panose="020B0600070205080204" pitchFamily="50" charset="-128"/>
                </a:endParaRPr>
              </a:p>
            </p:txBody>
          </p:sp>
          <p:sp>
            <p:nvSpPr>
              <p:cNvPr id="32" name="正方形/長方形 31">
                <a:extLst>
                  <a:ext uri="{FF2B5EF4-FFF2-40B4-BE49-F238E27FC236}">
                    <a16:creationId xmlns:a16="http://schemas.microsoft.com/office/drawing/2014/main" id="{00CC06ED-A1A0-8A56-1343-0BBC81C2CFCB}"/>
                  </a:ext>
                </a:extLst>
              </p:cNvPr>
              <p:cNvSpPr/>
              <p:nvPr/>
            </p:nvSpPr>
            <p:spPr>
              <a:xfrm>
                <a:off x="423762" y="4541134"/>
                <a:ext cx="4591596"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「自治コン」利用者のニーズは、しっかりと裏付け</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られているのか？</a:t>
                </a:r>
              </a:p>
            </p:txBody>
          </p:sp>
          <p:sp>
            <p:nvSpPr>
              <p:cNvPr id="33" name="正方形/長方形 32">
                <a:extLst>
                  <a:ext uri="{FF2B5EF4-FFF2-40B4-BE49-F238E27FC236}">
                    <a16:creationId xmlns:a16="http://schemas.microsoft.com/office/drawing/2014/main" id="{5A1151E9-6BE7-C4E0-45E6-7FAFFC684BC1}"/>
                  </a:ext>
                </a:extLst>
              </p:cNvPr>
              <p:cNvSpPr/>
              <p:nvPr/>
            </p:nvSpPr>
            <p:spPr>
              <a:xfrm>
                <a:off x="5646085" y="4541134"/>
                <a:ext cx="6122154"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lang="ja-JP" altLang="en-US" sz="1600" dirty="0">
                    <a:solidFill>
                      <a:schemeClr val="tx1"/>
                    </a:solidFill>
                    <a:latin typeface="ＭＳ Ｐゴシック" panose="020B0600070205080204" pitchFamily="50" charset="-128"/>
                    <a:ea typeface="ＭＳ Ｐゴシック" panose="020B0600070205080204" pitchFamily="50" charset="-128"/>
                  </a:rPr>
                  <a:t>「自治コン」の構想を策定するために、自治体関係者</a:t>
                </a:r>
                <a:r>
                  <a:rPr lang="en-US" altLang="ja-JP" sz="1600" dirty="0">
                    <a:solidFill>
                      <a:schemeClr val="tx1"/>
                    </a:solidFill>
                    <a:latin typeface="ＭＳ Ｐゴシック" panose="020B0600070205080204" pitchFamily="50" charset="-128"/>
                    <a:ea typeface="ＭＳ Ｐゴシック" panose="020B0600070205080204" pitchFamily="50" charset="-128"/>
                  </a:rPr>
                  <a:t>10</a:t>
                </a:r>
                <a:r>
                  <a:rPr lang="ja-JP" altLang="en-US" sz="1600" dirty="0">
                    <a:solidFill>
                      <a:schemeClr val="tx1"/>
                    </a:solidFill>
                    <a:latin typeface="ＭＳ Ｐゴシック" panose="020B0600070205080204" pitchFamily="50" charset="-128"/>
                    <a:ea typeface="ＭＳ Ｐゴシック" panose="020B0600070205080204" pitchFamily="50" charset="-128"/>
                  </a:rPr>
                  <a:t>名・中小企業</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ja-JP" altLang="en-US" sz="1600" dirty="0">
                    <a:solidFill>
                      <a:schemeClr val="tx1"/>
                    </a:solidFill>
                    <a:latin typeface="ＭＳ Ｐゴシック" panose="020B0600070205080204" pitchFamily="50" charset="-128"/>
                    <a:ea typeface="ＭＳ Ｐゴシック" panose="020B0600070205080204" pitchFamily="50" charset="-128"/>
                  </a:rPr>
                  <a:t>経営者</a:t>
                </a:r>
                <a:r>
                  <a:rPr lang="en-US" altLang="ja-JP" sz="1600" dirty="0">
                    <a:solidFill>
                      <a:schemeClr val="tx1"/>
                    </a:solidFill>
                    <a:latin typeface="ＭＳ Ｐゴシック" panose="020B0600070205080204" pitchFamily="50" charset="-128"/>
                    <a:ea typeface="ＭＳ Ｐゴシック" panose="020B0600070205080204" pitchFamily="50" charset="-128"/>
                  </a:rPr>
                  <a:t>10</a:t>
                </a:r>
                <a:r>
                  <a:rPr lang="ja-JP" altLang="en-US" sz="1600" dirty="0">
                    <a:solidFill>
                      <a:schemeClr val="tx1"/>
                    </a:solidFill>
                    <a:latin typeface="ＭＳ Ｐゴシック" panose="020B0600070205080204" pitchFamily="50" charset="-128"/>
                    <a:ea typeface="ＭＳ Ｐゴシック" panose="020B0600070205080204" pitchFamily="50" charset="-128"/>
                  </a:rPr>
                  <a:t>名にアンケートを行い、利用ニーズや価格などの裏付けを</a:t>
                </a:r>
                <a:br>
                  <a:rPr lang="en-US" altLang="ja-JP" sz="1600" dirty="0">
                    <a:solidFill>
                      <a:schemeClr val="tx1"/>
                    </a:solidFill>
                    <a:latin typeface="ＭＳ Ｐゴシック" panose="020B0600070205080204" pitchFamily="50" charset="-128"/>
                    <a:ea typeface="ＭＳ Ｐゴシック" panose="020B0600070205080204" pitchFamily="50" charset="-128"/>
                  </a:rPr>
                </a:br>
                <a:r>
                  <a:rPr lang="ja-JP" altLang="en-US" sz="1600" dirty="0">
                    <a:solidFill>
                      <a:schemeClr val="tx1"/>
                    </a:solidFill>
                    <a:latin typeface="ＭＳ Ｐゴシック" panose="020B0600070205080204" pitchFamily="50" charset="-128"/>
                    <a:ea typeface="ＭＳ Ｐゴシック" panose="020B0600070205080204" pitchFamily="50" charset="-128"/>
                  </a:rPr>
                  <a:t>取っています。</a:t>
                </a:r>
                <a:endParaRPr kumimoji="1" lang="ja-JP" altLang="en-US" sz="1600" dirty="0">
                  <a:solidFill>
                    <a:schemeClr val="tx1"/>
                  </a:solidFill>
                  <a:latin typeface="ＭＳ Ｐゴシック" panose="020B0600070205080204" pitchFamily="50" charset="-128"/>
                  <a:ea typeface="ＭＳ Ｐゴシック" panose="020B0600070205080204" pitchFamily="50" charset="-128"/>
                </a:endParaRPr>
              </a:p>
            </p:txBody>
          </p:sp>
        </p:grpSp>
        <p:grpSp>
          <p:nvGrpSpPr>
            <p:cNvPr id="67" name="グループ化 66">
              <a:extLst>
                <a:ext uri="{FF2B5EF4-FFF2-40B4-BE49-F238E27FC236}">
                  <a16:creationId xmlns:a16="http://schemas.microsoft.com/office/drawing/2014/main" id="{1B02D5F7-7E5F-115A-F845-DB10933CB24A}"/>
                </a:ext>
              </a:extLst>
            </p:cNvPr>
            <p:cNvGrpSpPr/>
            <p:nvPr/>
          </p:nvGrpSpPr>
          <p:grpSpPr>
            <a:xfrm>
              <a:off x="423762" y="5606585"/>
              <a:ext cx="11344477" cy="863624"/>
              <a:chOff x="423762" y="5468461"/>
              <a:chExt cx="11344477" cy="713739"/>
            </a:xfrm>
          </p:grpSpPr>
          <p:sp>
            <p:nvSpPr>
              <p:cNvPr id="47" name="正方形/長方形 46">
                <a:extLst>
                  <a:ext uri="{FF2B5EF4-FFF2-40B4-BE49-F238E27FC236}">
                    <a16:creationId xmlns:a16="http://schemas.microsoft.com/office/drawing/2014/main" id="{9086860E-7213-518D-905A-1F150E811C7F}"/>
                  </a:ext>
                </a:extLst>
              </p:cNvPr>
              <p:cNvSpPr/>
              <p:nvPr/>
            </p:nvSpPr>
            <p:spPr>
              <a:xfrm>
                <a:off x="423762" y="5468461"/>
                <a:ext cx="4591596"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借り入れなどの資金状況はどうなっているのか？</a:t>
                </a:r>
              </a:p>
            </p:txBody>
          </p:sp>
          <p:sp>
            <p:nvSpPr>
              <p:cNvPr id="48" name="正方形/長方形 47">
                <a:extLst>
                  <a:ext uri="{FF2B5EF4-FFF2-40B4-BE49-F238E27FC236}">
                    <a16:creationId xmlns:a16="http://schemas.microsoft.com/office/drawing/2014/main" id="{8ECF72FF-2040-A9F3-19D1-F8E5D7CAC299}"/>
                  </a:ext>
                </a:extLst>
              </p:cNvPr>
              <p:cNvSpPr/>
              <p:nvPr/>
            </p:nvSpPr>
            <p:spPr>
              <a:xfrm>
                <a:off x="5646085" y="5468461"/>
                <a:ext cx="6122154" cy="713739"/>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pPr>
                  <a:spcBef>
                    <a:spcPts val="600"/>
                  </a:spcBef>
                </a:pPr>
                <a:r>
                  <a:rPr kumimoji="1" lang="ja-JP" altLang="en-US" sz="1600" dirty="0">
                    <a:solidFill>
                      <a:schemeClr val="tx1"/>
                    </a:solidFill>
                    <a:latin typeface="ＭＳ Ｐゴシック" panose="020B0600070205080204" pitchFamily="50" charset="-128"/>
                    <a:ea typeface="ＭＳ Ｐゴシック" panose="020B0600070205080204" pitchFamily="50" charset="-128"/>
                  </a:rPr>
                  <a:t>現状は</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500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万円の自己資本のみで事業を運営していますが、</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「自治コン」の事業化が進むにつれて、銀行からの借り入れや、</a:t>
                </a:r>
                <a:br>
                  <a:rPr kumimoji="1" lang="en-US" altLang="ja-JP" sz="1600" dirty="0">
                    <a:solidFill>
                      <a:schemeClr val="tx1"/>
                    </a:solidFill>
                    <a:latin typeface="ＭＳ Ｐゴシック" panose="020B0600070205080204" pitchFamily="50" charset="-128"/>
                    <a:ea typeface="ＭＳ Ｐゴシック" panose="020B0600070205080204" pitchFamily="50" charset="-128"/>
                  </a:rPr>
                </a:br>
                <a:r>
                  <a:rPr kumimoji="1" lang="ja-JP" altLang="en-US" sz="1600" dirty="0">
                    <a:solidFill>
                      <a:schemeClr val="tx1"/>
                    </a:solidFill>
                    <a:latin typeface="ＭＳ Ｐゴシック" panose="020B0600070205080204" pitchFamily="50" charset="-128"/>
                    <a:ea typeface="ＭＳ Ｐゴシック" panose="020B0600070205080204" pitchFamily="50" charset="-128"/>
                  </a:rPr>
                  <a:t>ベンチャー・キャピタルからの出資を検討していきます。</a:t>
                </a:r>
              </a:p>
            </p:txBody>
          </p:sp>
          <p:sp>
            <p:nvSpPr>
              <p:cNvPr id="49" name="二等辺三角形 48">
                <a:extLst>
                  <a:ext uri="{FF2B5EF4-FFF2-40B4-BE49-F238E27FC236}">
                    <a16:creationId xmlns:a16="http://schemas.microsoft.com/office/drawing/2014/main" id="{4B806897-D6AA-2101-9097-583C79A7E6D7}"/>
                  </a:ext>
                </a:extLst>
              </p:cNvPr>
              <p:cNvSpPr/>
              <p:nvPr/>
            </p:nvSpPr>
            <p:spPr>
              <a:xfrm rot="16200000" flipV="1">
                <a:off x="5144934" y="5738299"/>
                <a:ext cx="388627" cy="17406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endParaRPr kumimoji="1" lang="ja-JP" altLang="en-US" dirty="0">
                  <a:solidFill>
                    <a:schemeClr val="bg1"/>
                  </a:solidFill>
                  <a:latin typeface="ＭＳ Ｐゴシック" panose="020B0600070205080204" pitchFamily="50" charset="-128"/>
                  <a:ea typeface="ＭＳ Ｐゴシック" panose="020B0600070205080204" pitchFamily="50" charset="-128"/>
                </a:endParaRPr>
              </a:p>
            </p:txBody>
          </p:sp>
        </p:grpSp>
      </p:grpSp>
    </p:spTree>
    <p:extLst>
      <p:ext uri="{BB962C8B-B14F-4D97-AF65-F5344CB8AC3E}">
        <p14:creationId xmlns:p14="http://schemas.microsoft.com/office/powerpoint/2010/main" val="54906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BEEBA-1002-2E47-725B-294E33268F1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0C9B09B-F4D7-F4CE-8606-109B26AB5422}"/>
              </a:ext>
            </a:extLst>
          </p:cNvPr>
          <p:cNvSpPr/>
          <p:nvPr/>
        </p:nvSpPr>
        <p:spPr>
          <a:xfrm>
            <a:off x="180119" y="189752"/>
            <a:ext cx="11816137" cy="3838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accent3"/>
                </a:solidFill>
                <a:latin typeface="ＭＳ Ｐゴシック" panose="020B0600070205080204" pitchFamily="50" charset="-128"/>
                <a:ea typeface="ＭＳ Ｐゴシック" panose="020B0600070205080204" pitchFamily="50" charset="-128"/>
              </a:rPr>
              <a:t>収益計画の詳細</a:t>
            </a:r>
            <a:endParaRPr kumimoji="1" lang="ja-JP" altLang="en-US" sz="2400" b="1" dirty="0">
              <a:solidFill>
                <a:schemeClr val="accent3"/>
              </a:solidFill>
              <a:latin typeface="ＭＳ Ｐゴシック" panose="020B0600070205080204" pitchFamily="50" charset="-128"/>
              <a:ea typeface="ＭＳ Ｐゴシック" panose="020B0600070205080204" pitchFamily="50" charset="-128"/>
            </a:endParaRPr>
          </a:p>
        </p:txBody>
      </p:sp>
      <p:sp>
        <p:nvSpPr>
          <p:cNvPr id="34" name="正方形/長方形 33">
            <a:extLst>
              <a:ext uri="{FF2B5EF4-FFF2-40B4-BE49-F238E27FC236}">
                <a16:creationId xmlns:a16="http://schemas.microsoft.com/office/drawing/2014/main" id="{84D7C984-28FF-88D5-5F22-4C8C4C6F564F}"/>
              </a:ext>
            </a:extLst>
          </p:cNvPr>
          <p:cNvSpPr/>
          <p:nvPr/>
        </p:nvSpPr>
        <p:spPr>
          <a:xfrm>
            <a:off x="257055" y="1314777"/>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営業利益</a:t>
            </a:r>
          </a:p>
        </p:txBody>
      </p:sp>
      <p:sp>
        <p:nvSpPr>
          <p:cNvPr id="35" name="正方形/長方形 34">
            <a:extLst>
              <a:ext uri="{FF2B5EF4-FFF2-40B4-BE49-F238E27FC236}">
                <a16:creationId xmlns:a16="http://schemas.microsoft.com/office/drawing/2014/main" id="{A25FA596-4F61-6ADA-E4A3-A03F6FA2643F}"/>
              </a:ext>
            </a:extLst>
          </p:cNvPr>
          <p:cNvSpPr/>
          <p:nvPr/>
        </p:nvSpPr>
        <p:spPr>
          <a:xfrm>
            <a:off x="1957455" y="1847329"/>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売上高</a:t>
            </a:r>
          </a:p>
        </p:txBody>
      </p:sp>
      <p:sp>
        <p:nvSpPr>
          <p:cNvPr id="36" name="正方形/長方形 35">
            <a:extLst>
              <a:ext uri="{FF2B5EF4-FFF2-40B4-BE49-F238E27FC236}">
                <a16:creationId xmlns:a16="http://schemas.microsoft.com/office/drawing/2014/main" id="{937C8D64-E353-AD75-E679-3222F3F00C16}"/>
              </a:ext>
            </a:extLst>
          </p:cNvPr>
          <p:cNvSpPr/>
          <p:nvPr/>
        </p:nvSpPr>
        <p:spPr>
          <a:xfrm>
            <a:off x="1957455" y="4030574"/>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主要費用</a:t>
            </a:r>
          </a:p>
        </p:txBody>
      </p:sp>
      <p:sp>
        <p:nvSpPr>
          <p:cNvPr id="37" name="正方形/長方形 36">
            <a:extLst>
              <a:ext uri="{FF2B5EF4-FFF2-40B4-BE49-F238E27FC236}">
                <a16:creationId xmlns:a16="http://schemas.microsoft.com/office/drawing/2014/main" id="{5A1F3738-9427-FEAF-3F34-0D32A607B058}"/>
              </a:ext>
            </a:extLst>
          </p:cNvPr>
          <p:cNvSpPr/>
          <p:nvPr/>
        </p:nvSpPr>
        <p:spPr>
          <a:xfrm>
            <a:off x="3657856" y="2379881"/>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コンテスト応募料</a:t>
            </a:r>
          </a:p>
        </p:txBody>
      </p:sp>
      <p:sp>
        <p:nvSpPr>
          <p:cNvPr id="38" name="正方形/長方形 37">
            <a:extLst>
              <a:ext uri="{FF2B5EF4-FFF2-40B4-BE49-F238E27FC236}">
                <a16:creationId xmlns:a16="http://schemas.microsoft.com/office/drawing/2014/main" id="{387DFC3B-53C7-C319-4159-3C3C7238FA72}"/>
              </a:ext>
            </a:extLst>
          </p:cNvPr>
          <p:cNvSpPr/>
          <p:nvPr/>
        </p:nvSpPr>
        <p:spPr>
          <a:xfrm>
            <a:off x="3657856" y="2912431"/>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zh-TW" altLang="en-US" sz="1050" dirty="0">
                <a:solidFill>
                  <a:schemeClr val="tx1"/>
                </a:solidFill>
                <a:latin typeface="ＭＳ Ｐゴシック" panose="020B0600070205080204" pitchFamily="50" charset="-128"/>
                <a:ea typeface="ＭＳ Ｐゴシック" panose="020B0600070205080204" pitchFamily="50" charset="-128"/>
              </a:rPr>
              <a:t>自治体紹介料</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39" name="正方形/長方形 38">
            <a:extLst>
              <a:ext uri="{FF2B5EF4-FFF2-40B4-BE49-F238E27FC236}">
                <a16:creationId xmlns:a16="http://schemas.microsoft.com/office/drawing/2014/main" id="{16AB0872-2392-9CD1-78A9-EA78CD9FA78E}"/>
              </a:ext>
            </a:extLst>
          </p:cNvPr>
          <p:cNvSpPr/>
          <p:nvPr/>
        </p:nvSpPr>
        <p:spPr>
          <a:xfrm>
            <a:off x="3657856" y="3444983"/>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開催オプション料</a:t>
            </a:r>
          </a:p>
        </p:txBody>
      </p:sp>
      <p:sp>
        <p:nvSpPr>
          <p:cNvPr id="40" name="正方形/長方形 39">
            <a:extLst>
              <a:ext uri="{FF2B5EF4-FFF2-40B4-BE49-F238E27FC236}">
                <a16:creationId xmlns:a16="http://schemas.microsoft.com/office/drawing/2014/main" id="{3FE6F693-7585-DCF5-764C-27B39F0E8CA4}"/>
              </a:ext>
            </a:extLst>
          </p:cNvPr>
          <p:cNvSpPr/>
          <p:nvPr/>
        </p:nvSpPr>
        <p:spPr>
          <a:xfrm>
            <a:off x="3657856" y="4563126"/>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人件費（営業・企画</a:t>
            </a:r>
            <a:br>
              <a:rPr kumimoji="1" lang="en-US" altLang="ja-JP" sz="1050" dirty="0">
                <a:solidFill>
                  <a:schemeClr val="tx1"/>
                </a:solidFill>
                <a:latin typeface="ＭＳ Ｐゴシック" panose="020B0600070205080204" pitchFamily="50" charset="-128"/>
                <a:ea typeface="ＭＳ Ｐゴシック" panose="020B0600070205080204" pitchFamily="50" charset="-128"/>
              </a:rPr>
            </a:br>
            <a:r>
              <a:rPr kumimoji="1" lang="ja-JP" altLang="en-US" sz="1050" dirty="0">
                <a:solidFill>
                  <a:schemeClr val="tx1"/>
                </a:solidFill>
                <a:latin typeface="ＭＳ Ｐゴシック" panose="020B0600070205080204" pitchFamily="50" charset="-128"/>
                <a:ea typeface="ＭＳ Ｐゴシック" panose="020B0600070205080204" pitchFamily="50" charset="-128"/>
              </a:rPr>
              <a:t>社員）</a:t>
            </a:r>
          </a:p>
        </p:txBody>
      </p:sp>
      <p:sp>
        <p:nvSpPr>
          <p:cNvPr id="41" name="正方形/長方形 40">
            <a:extLst>
              <a:ext uri="{FF2B5EF4-FFF2-40B4-BE49-F238E27FC236}">
                <a16:creationId xmlns:a16="http://schemas.microsoft.com/office/drawing/2014/main" id="{454FC181-6184-3692-7E77-D05B8EEE31DF}"/>
              </a:ext>
            </a:extLst>
          </p:cNvPr>
          <p:cNvSpPr/>
          <p:nvPr/>
        </p:nvSpPr>
        <p:spPr>
          <a:xfrm>
            <a:off x="3657856" y="5095676"/>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人件費（事務・管理</a:t>
            </a:r>
            <a:br>
              <a:rPr kumimoji="1" lang="en-US" altLang="ja-JP" sz="1050" dirty="0">
                <a:solidFill>
                  <a:schemeClr val="tx1"/>
                </a:solidFill>
                <a:latin typeface="ＭＳ Ｐゴシック" panose="020B0600070205080204" pitchFamily="50" charset="-128"/>
                <a:ea typeface="ＭＳ Ｐゴシック" panose="020B0600070205080204" pitchFamily="50" charset="-128"/>
              </a:rPr>
            </a:br>
            <a:r>
              <a:rPr kumimoji="1" lang="ja-JP" altLang="en-US" sz="1050" dirty="0">
                <a:solidFill>
                  <a:schemeClr val="tx1"/>
                </a:solidFill>
                <a:latin typeface="ＭＳ Ｐゴシック" panose="020B0600070205080204" pitchFamily="50" charset="-128"/>
                <a:ea typeface="ＭＳ Ｐゴシック" panose="020B0600070205080204" pitchFamily="50" charset="-128"/>
              </a:rPr>
              <a:t>社員）</a:t>
            </a:r>
          </a:p>
        </p:txBody>
      </p:sp>
      <p:sp>
        <p:nvSpPr>
          <p:cNvPr id="42" name="正方形/長方形 41">
            <a:extLst>
              <a:ext uri="{FF2B5EF4-FFF2-40B4-BE49-F238E27FC236}">
                <a16:creationId xmlns:a16="http://schemas.microsoft.com/office/drawing/2014/main" id="{E0C58400-26E2-18AA-65BE-D14BD28231D8}"/>
              </a:ext>
            </a:extLst>
          </p:cNvPr>
          <p:cNvSpPr/>
          <p:nvPr/>
        </p:nvSpPr>
        <p:spPr>
          <a:xfrm>
            <a:off x="3657856" y="5628226"/>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システム構築・運用</a:t>
            </a:r>
            <a:br>
              <a:rPr kumimoji="1" lang="en-US" altLang="ja-JP" sz="1050" dirty="0">
                <a:solidFill>
                  <a:schemeClr val="tx1"/>
                </a:solidFill>
                <a:latin typeface="ＭＳ Ｐゴシック" panose="020B0600070205080204" pitchFamily="50" charset="-128"/>
                <a:ea typeface="ＭＳ Ｐゴシック" panose="020B0600070205080204" pitchFamily="50" charset="-128"/>
              </a:rPr>
            </a:br>
            <a:r>
              <a:rPr kumimoji="1" lang="ja-JP" altLang="en-US" sz="1050" dirty="0">
                <a:solidFill>
                  <a:schemeClr val="tx1"/>
                </a:solidFill>
                <a:latin typeface="ＭＳ Ｐゴシック" panose="020B0600070205080204" pitchFamily="50" charset="-128"/>
                <a:ea typeface="ＭＳ Ｐゴシック" panose="020B0600070205080204" pitchFamily="50" charset="-128"/>
              </a:rPr>
              <a:t>・改修費</a:t>
            </a:r>
          </a:p>
        </p:txBody>
      </p:sp>
      <p:sp>
        <p:nvSpPr>
          <p:cNvPr id="45" name="正方形/長方形 44">
            <a:extLst>
              <a:ext uri="{FF2B5EF4-FFF2-40B4-BE49-F238E27FC236}">
                <a16:creationId xmlns:a16="http://schemas.microsoft.com/office/drawing/2014/main" id="{2D8B6787-E01E-468B-97F8-3264795A1416}"/>
              </a:ext>
            </a:extLst>
          </p:cNvPr>
          <p:cNvSpPr/>
          <p:nvPr/>
        </p:nvSpPr>
        <p:spPr>
          <a:xfrm>
            <a:off x="3657856" y="6160777"/>
            <a:ext cx="1427954" cy="406557"/>
          </a:xfrm>
          <a:prstGeom prst="rect">
            <a:avLst/>
          </a:prstGeom>
          <a:solidFill>
            <a:schemeClr val="accent3">
              <a:lumMod val="20000"/>
              <a:lumOff val="80000"/>
            </a:scheme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その他諸経費</a:t>
            </a:r>
          </a:p>
        </p:txBody>
      </p:sp>
      <p:cxnSp>
        <p:nvCxnSpPr>
          <p:cNvPr id="46" name="コネクタ: カギ線 45">
            <a:extLst>
              <a:ext uri="{FF2B5EF4-FFF2-40B4-BE49-F238E27FC236}">
                <a16:creationId xmlns:a16="http://schemas.microsoft.com/office/drawing/2014/main" id="{592388B3-70AE-D0EB-B021-A6623FFF2E6E}"/>
              </a:ext>
            </a:extLst>
          </p:cNvPr>
          <p:cNvCxnSpPr>
            <a:cxnSpLocks/>
            <a:stCxn id="34" idx="3"/>
            <a:endCxn id="35" idx="1"/>
          </p:cNvCxnSpPr>
          <p:nvPr/>
        </p:nvCxnSpPr>
        <p:spPr>
          <a:xfrm>
            <a:off x="1685009" y="1518056"/>
            <a:ext cx="272446" cy="532552"/>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コネクタ: カギ線 53">
            <a:extLst>
              <a:ext uri="{FF2B5EF4-FFF2-40B4-BE49-F238E27FC236}">
                <a16:creationId xmlns:a16="http://schemas.microsoft.com/office/drawing/2014/main" id="{5F43427E-B7BB-C62A-E5C9-594A60C2BB22}"/>
              </a:ext>
            </a:extLst>
          </p:cNvPr>
          <p:cNvCxnSpPr>
            <a:cxnSpLocks/>
            <a:stCxn id="34" idx="3"/>
            <a:endCxn id="36" idx="1"/>
          </p:cNvCxnSpPr>
          <p:nvPr/>
        </p:nvCxnSpPr>
        <p:spPr>
          <a:xfrm>
            <a:off x="1685009" y="1518056"/>
            <a:ext cx="272446" cy="2715797"/>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コネクタ: カギ線 56">
            <a:extLst>
              <a:ext uri="{FF2B5EF4-FFF2-40B4-BE49-F238E27FC236}">
                <a16:creationId xmlns:a16="http://schemas.microsoft.com/office/drawing/2014/main" id="{62EB538F-A71B-8217-F6BC-FC7A44638439}"/>
              </a:ext>
            </a:extLst>
          </p:cNvPr>
          <p:cNvCxnSpPr>
            <a:cxnSpLocks/>
            <a:stCxn id="35" idx="3"/>
            <a:endCxn id="37" idx="1"/>
          </p:cNvCxnSpPr>
          <p:nvPr/>
        </p:nvCxnSpPr>
        <p:spPr>
          <a:xfrm>
            <a:off x="3385409" y="2050608"/>
            <a:ext cx="272447" cy="532552"/>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コネクタ: カギ線 59">
            <a:extLst>
              <a:ext uri="{FF2B5EF4-FFF2-40B4-BE49-F238E27FC236}">
                <a16:creationId xmlns:a16="http://schemas.microsoft.com/office/drawing/2014/main" id="{93453C64-5871-4689-27BE-7898B4076BA2}"/>
              </a:ext>
            </a:extLst>
          </p:cNvPr>
          <p:cNvCxnSpPr>
            <a:cxnSpLocks/>
            <a:stCxn id="35" idx="3"/>
            <a:endCxn id="38" idx="1"/>
          </p:cNvCxnSpPr>
          <p:nvPr/>
        </p:nvCxnSpPr>
        <p:spPr>
          <a:xfrm>
            <a:off x="3385409" y="2050608"/>
            <a:ext cx="272447" cy="1065102"/>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コネクタ: カギ線 62">
            <a:extLst>
              <a:ext uri="{FF2B5EF4-FFF2-40B4-BE49-F238E27FC236}">
                <a16:creationId xmlns:a16="http://schemas.microsoft.com/office/drawing/2014/main" id="{A25EA57F-F2A8-C46E-0702-85994F4CD0F1}"/>
              </a:ext>
            </a:extLst>
          </p:cNvPr>
          <p:cNvCxnSpPr>
            <a:cxnSpLocks/>
            <a:stCxn id="35" idx="3"/>
            <a:endCxn id="39" idx="1"/>
          </p:cNvCxnSpPr>
          <p:nvPr/>
        </p:nvCxnSpPr>
        <p:spPr>
          <a:xfrm>
            <a:off x="3385409" y="2050608"/>
            <a:ext cx="272447" cy="1597654"/>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コネクタ: カギ線 65">
            <a:extLst>
              <a:ext uri="{FF2B5EF4-FFF2-40B4-BE49-F238E27FC236}">
                <a16:creationId xmlns:a16="http://schemas.microsoft.com/office/drawing/2014/main" id="{6B8FFDA6-2E82-6099-4909-771FBAA771C7}"/>
              </a:ext>
            </a:extLst>
          </p:cNvPr>
          <p:cNvCxnSpPr>
            <a:cxnSpLocks/>
            <a:stCxn id="36" idx="3"/>
            <a:endCxn id="40" idx="1"/>
          </p:cNvCxnSpPr>
          <p:nvPr/>
        </p:nvCxnSpPr>
        <p:spPr>
          <a:xfrm>
            <a:off x="3385409" y="4233853"/>
            <a:ext cx="272447" cy="532552"/>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コネクタ: カギ線 68">
            <a:extLst>
              <a:ext uri="{FF2B5EF4-FFF2-40B4-BE49-F238E27FC236}">
                <a16:creationId xmlns:a16="http://schemas.microsoft.com/office/drawing/2014/main" id="{15D4B7AA-9FDE-FB4C-5740-56FE2FE99064}"/>
              </a:ext>
            </a:extLst>
          </p:cNvPr>
          <p:cNvCxnSpPr>
            <a:cxnSpLocks/>
            <a:stCxn id="36" idx="3"/>
            <a:endCxn id="41" idx="1"/>
          </p:cNvCxnSpPr>
          <p:nvPr/>
        </p:nvCxnSpPr>
        <p:spPr>
          <a:xfrm>
            <a:off x="3385409" y="4233853"/>
            <a:ext cx="272447" cy="1065102"/>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コネクタ: カギ線 71">
            <a:extLst>
              <a:ext uri="{FF2B5EF4-FFF2-40B4-BE49-F238E27FC236}">
                <a16:creationId xmlns:a16="http://schemas.microsoft.com/office/drawing/2014/main" id="{03DC1F8E-80A1-E4DE-F6CD-8F183E41E85D}"/>
              </a:ext>
            </a:extLst>
          </p:cNvPr>
          <p:cNvCxnSpPr>
            <a:cxnSpLocks/>
            <a:stCxn id="36" idx="3"/>
            <a:endCxn id="42" idx="1"/>
          </p:cNvCxnSpPr>
          <p:nvPr/>
        </p:nvCxnSpPr>
        <p:spPr>
          <a:xfrm>
            <a:off x="3385409" y="4233853"/>
            <a:ext cx="272447" cy="1597652"/>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コネクタ: カギ線 74">
            <a:extLst>
              <a:ext uri="{FF2B5EF4-FFF2-40B4-BE49-F238E27FC236}">
                <a16:creationId xmlns:a16="http://schemas.microsoft.com/office/drawing/2014/main" id="{1DC186C0-AAC6-60ED-58A4-2760365AC151}"/>
              </a:ext>
            </a:extLst>
          </p:cNvPr>
          <p:cNvCxnSpPr>
            <a:cxnSpLocks/>
            <a:stCxn id="36" idx="3"/>
            <a:endCxn id="45" idx="1"/>
          </p:cNvCxnSpPr>
          <p:nvPr/>
        </p:nvCxnSpPr>
        <p:spPr>
          <a:xfrm>
            <a:off x="3385409" y="4233853"/>
            <a:ext cx="272447" cy="2130203"/>
          </a:xfrm>
          <a:prstGeom prst="bentConnector3">
            <a:avLst>
              <a:gd name="adj1" fmla="val 50000"/>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120" name="正方形/長方形 119">
            <a:extLst>
              <a:ext uri="{FF2B5EF4-FFF2-40B4-BE49-F238E27FC236}">
                <a16:creationId xmlns:a16="http://schemas.microsoft.com/office/drawing/2014/main" id="{0C8293B6-C0F0-DF3C-C740-210E348C7772}"/>
              </a:ext>
            </a:extLst>
          </p:cNvPr>
          <p:cNvSpPr/>
          <p:nvPr/>
        </p:nvSpPr>
        <p:spPr>
          <a:xfrm>
            <a:off x="5205300" y="1314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183</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1" name="正方形/長方形 120">
            <a:extLst>
              <a:ext uri="{FF2B5EF4-FFF2-40B4-BE49-F238E27FC236}">
                <a16:creationId xmlns:a16="http://schemas.microsoft.com/office/drawing/2014/main" id="{11518A8E-E4E1-F664-630B-090B6A3D47E5}"/>
              </a:ext>
            </a:extLst>
          </p:cNvPr>
          <p:cNvSpPr/>
          <p:nvPr/>
        </p:nvSpPr>
        <p:spPr>
          <a:xfrm>
            <a:off x="5205300" y="18473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2,314</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2" name="正方形/長方形 121">
            <a:extLst>
              <a:ext uri="{FF2B5EF4-FFF2-40B4-BE49-F238E27FC236}">
                <a16:creationId xmlns:a16="http://schemas.microsoft.com/office/drawing/2014/main" id="{5C14446A-3E10-E18D-259C-07FB76EF5CF3}"/>
              </a:ext>
            </a:extLst>
          </p:cNvPr>
          <p:cNvSpPr/>
          <p:nvPr/>
        </p:nvSpPr>
        <p:spPr>
          <a:xfrm>
            <a:off x="5205300" y="4030574"/>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2,131</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3" name="正方形/長方形 122">
            <a:extLst>
              <a:ext uri="{FF2B5EF4-FFF2-40B4-BE49-F238E27FC236}">
                <a16:creationId xmlns:a16="http://schemas.microsoft.com/office/drawing/2014/main" id="{16262BA2-C955-F421-038F-BBA3C345AB85}"/>
              </a:ext>
            </a:extLst>
          </p:cNvPr>
          <p:cNvSpPr/>
          <p:nvPr/>
        </p:nvSpPr>
        <p:spPr>
          <a:xfrm>
            <a:off x="5205300" y="2379881"/>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2,225</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4" name="正方形/長方形 123">
            <a:extLst>
              <a:ext uri="{FF2B5EF4-FFF2-40B4-BE49-F238E27FC236}">
                <a16:creationId xmlns:a16="http://schemas.microsoft.com/office/drawing/2014/main" id="{344E8DBC-EE90-7AB0-6D40-B9E1F4FCC523}"/>
              </a:ext>
            </a:extLst>
          </p:cNvPr>
          <p:cNvSpPr/>
          <p:nvPr/>
        </p:nvSpPr>
        <p:spPr>
          <a:xfrm>
            <a:off x="5205300" y="2912432"/>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5" name="正方形/長方形 124">
            <a:extLst>
              <a:ext uri="{FF2B5EF4-FFF2-40B4-BE49-F238E27FC236}">
                <a16:creationId xmlns:a16="http://schemas.microsoft.com/office/drawing/2014/main" id="{330BEA0F-095F-9699-95CE-ED1AAD425763}"/>
              </a:ext>
            </a:extLst>
          </p:cNvPr>
          <p:cNvSpPr/>
          <p:nvPr/>
        </p:nvSpPr>
        <p:spPr>
          <a:xfrm>
            <a:off x="5205300" y="3444983"/>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89</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6" name="正方形/長方形 125">
            <a:extLst>
              <a:ext uri="{FF2B5EF4-FFF2-40B4-BE49-F238E27FC236}">
                <a16:creationId xmlns:a16="http://schemas.microsoft.com/office/drawing/2014/main" id="{FDCE29EB-6E45-D3E3-E1EA-F4F6C1E6F3B5}"/>
              </a:ext>
            </a:extLst>
          </p:cNvPr>
          <p:cNvSpPr/>
          <p:nvPr/>
        </p:nvSpPr>
        <p:spPr>
          <a:xfrm>
            <a:off x="5205300" y="4563126"/>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1,600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7" name="正方形/長方形 126">
            <a:extLst>
              <a:ext uri="{FF2B5EF4-FFF2-40B4-BE49-F238E27FC236}">
                <a16:creationId xmlns:a16="http://schemas.microsoft.com/office/drawing/2014/main" id="{6639D326-EDF2-D09A-13D3-D175D13BC99F}"/>
              </a:ext>
            </a:extLst>
          </p:cNvPr>
          <p:cNvSpPr/>
          <p:nvPr/>
        </p:nvSpPr>
        <p:spPr>
          <a:xfrm>
            <a:off x="5205300" y="5095678"/>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8" name="正方形/長方形 127">
            <a:extLst>
              <a:ext uri="{FF2B5EF4-FFF2-40B4-BE49-F238E27FC236}">
                <a16:creationId xmlns:a16="http://schemas.microsoft.com/office/drawing/2014/main" id="{372A52D0-F34C-9076-6FA8-13F1FF12EBF4}"/>
              </a:ext>
            </a:extLst>
          </p:cNvPr>
          <p:cNvSpPr/>
          <p:nvPr/>
        </p:nvSpPr>
        <p:spPr>
          <a:xfrm>
            <a:off x="5205300" y="56282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300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29" name="正方形/長方形 128">
            <a:extLst>
              <a:ext uri="{FF2B5EF4-FFF2-40B4-BE49-F238E27FC236}">
                <a16:creationId xmlns:a16="http://schemas.microsoft.com/office/drawing/2014/main" id="{D912ADEB-D38F-CE19-7926-A45C1266D719}"/>
              </a:ext>
            </a:extLst>
          </p:cNvPr>
          <p:cNvSpPr/>
          <p:nvPr/>
        </p:nvSpPr>
        <p:spPr>
          <a:xfrm>
            <a:off x="5205300" y="6160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231</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1" name="正方形/長方形 140">
            <a:extLst>
              <a:ext uri="{FF2B5EF4-FFF2-40B4-BE49-F238E27FC236}">
                <a16:creationId xmlns:a16="http://schemas.microsoft.com/office/drawing/2014/main" id="{6F8AB459-57AE-9D9D-8A03-A487D6E1364A}"/>
              </a:ext>
            </a:extLst>
          </p:cNvPr>
          <p:cNvSpPr/>
          <p:nvPr/>
        </p:nvSpPr>
        <p:spPr>
          <a:xfrm>
            <a:off x="7531944" y="1314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9,653</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2" name="正方形/長方形 141">
            <a:extLst>
              <a:ext uri="{FF2B5EF4-FFF2-40B4-BE49-F238E27FC236}">
                <a16:creationId xmlns:a16="http://schemas.microsoft.com/office/drawing/2014/main" id="{4EAFBD12-BA5E-244C-657A-22E8F7C42502}"/>
              </a:ext>
            </a:extLst>
          </p:cNvPr>
          <p:cNvSpPr/>
          <p:nvPr/>
        </p:nvSpPr>
        <p:spPr>
          <a:xfrm>
            <a:off x="7531944" y="18473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29,059</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3" name="正方形/長方形 142">
            <a:extLst>
              <a:ext uri="{FF2B5EF4-FFF2-40B4-BE49-F238E27FC236}">
                <a16:creationId xmlns:a16="http://schemas.microsoft.com/office/drawing/2014/main" id="{35487BA9-1D70-8BD6-75D9-815A7CAAC295}"/>
              </a:ext>
            </a:extLst>
          </p:cNvPr>
          <p:cNvSpPr/>
          <p:nvPr/>
        </p:nvSpPr>
        <p:spPr>
          <a:xfrm>
            <a:off x="7531944" y="4030574"/>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19,406</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4" name="正方形/長方形 143">
            <a:extLst>
              <a:ext uri="{FF2B5EF4-FFF2-40B4-BE49-F238E27FC236}">
                <a16:creationId xmlns:a16="http://schemas.microsoft.com/office/drawing/2014/main" id="{934DF986-24A3-266E-EE2A-576554B6014C}"/>
              </a:ext>
            </a:extLst>
          </p:cNvPr>
          <p:cNvSpPr/>
          <p:nvPr/>
        </p:nvSpPr>
        <p:spPr>
          <a:xfrm>
            <a:off x="7531944" y="2379881"/>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24,321</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5" name="正方形/長方形 144">
            <a:extLst>
              <a:ext uri="{FF2B5EF4-FFF2-40B4-BE49-F238E27FC236}">
                <a16:creationId xmlns:a16="http://schemas.microsoft.com/office/drawing/2014/main" id="{750C5C52-6DEB-5C58-D2E2-5CE2720CFF69}"/>
              </a:ext>
            </a:extLst>
          </p:cNvPr>
          <p:cNvSpPr/>
          <p:nvPr/>
        </p:nvSpPr>
        <p:spPr>
          <a:xfrm>
            <a:off x="7531944" y="2912432"/>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3,934</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6" name="正方形/長方形 145">
            <a:extLst>
              <a:ext uri="{FF2B5EF4-FFF2-40B4-BE49-F238E27FC236}">
                <a16:creationId xmlns:a16="http://schemas.microsoft.com/office/drawing/2014/main" id="{F537B8BE-069B-6D51-747D-0FC0E352FE00}"/>
              </a:ext>
            </a:extLst>
          </p:cNvPr>
          <p:cNvSpPr/>
          <p:nvPr/>
        </p:nvSpPr>
        <p:spPr>
          <a:xfrm>
            <a:off x="7531944" y="3444983"/>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804</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7" name="正方形/長方形 146">
            <a:extLst>
              <a:ext uri="{FF2B5EF4-FFF2-40B4-BE49-F238E27FC236}">
                <a16:creationId xmlns:a16="http://schemas.microsoft.com/office/drawing/2014/main" id="{D16512A6-45C0-9594-5431-1E037B8258E3}"/>
              </a:ext>
            </a:extLst>
          </p:cNvPr>
          <p:cNvSpPr/>
          <p:nvPr/>
        </p:nvSpPr>
        <p:spPr>
          <a:xfrm>
            <a:off x="7531944" y="4563126"/>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15,300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8" name="正方形/長方形 147">
            <a:extLst>
              <a:ext uri="{FF2B5EF4-FFF2-40B4-BE49-F238E27FC236}">
                <a16:creationId xmlns:a16="http://schemas.microsoft.com/office/drawing/2014/main" id="{F46E092E-9A89-5AC1-B142-35C8DF605FF9}"/>
              </a:ext>
            </a:extLst>
          </p:cNvPr>
          <p:cNvSpPr/>
          <p:nvPr/>
        </p:nvSpPr>
        <p:spPr>
          <a:xfrm>
            <a:off x="7531944" y="5095678"/>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700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49" name="正方形/長方形 148">
            <a:extLst>
              <a:ext uri="{FF2B5EF4-FFF2-40B4-BE49-F238E27FC236}">
                <a16:creationId xmlns:a16="http://schemas.microsoft.com/office/drawing/2014/main" id="{DC309792-E0BD-34F2-A59A-62E4C0F1FEB0}"/>
              </a:ext>
            </a:extLst>
          </p:cNvPr>
          <p:cNvSpPr/>
          <p:nvPr/>
        </p:nvSpPr>
        <p:spPr>
          <a:xfrm>
            <a:off x="7531944" y="56282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50" name="正方形/長方形 149">
            <a:extLst>
              <a:ext uri="{FF2B5EF4-FFF2-40B4-BE49-F238E27FC236}">
                <a16:creationId xmlns:a16="http://schemas.microsoft.com/office/drawing/2014/main" id="{D9B89F23-57BC-A1F0-F6A0-13458397EC34}"/>
              </a:ext>
            </a:extLst>
          </p:cNvPr>
          <p:cNvSpPr/>
          <p:nvPr/>
        </p:nvSpPr>
        <p:spPr>
          <a:xfrm>
            <a:off x="7531944" y="6160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2,906</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98" name="正方形/長方形 197">
            <a:extLst>
              <a:ext uri="{FF2B5EF4-FFF2-40B4-BE49-F238E27FC236}">
                <a16:creationId xmlns:a16="http://schemas.microsoft.com/office/drawing/2014/main" id="{E3E12969-7321-0F7F-1799-1542693ECB99}"/>
              </a:ext>
            </a:extLst>
          </p:cNvPr>
          <p:cNvSpPr/>
          <p:nvPr/>
        </p:nvSpPr>
        <p:spPr>
          <a:xfrm>
            <a:off x="6368622" y="1314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2,662</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E250B43D-648B-A712-BB3B-9FBC4CD282F4}"/>
              </a:ext>
            </a:extLst>
          </p:cNvPr>
          <p:cNvSpPr/>
          <p:nvPr/>
        </p:nvSpPr>
        <p:spPr>
          <a:xfrm>
            <a:off x="6368622" y="18473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11,069</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0" name="正方形/長方形 199">
            <a:extLst>
              <a:ext uri="{FF2B5EF4-FFF2-40B4-BE49-F238E27FC236}">
                <a16:creationId xmlns:a16="http://schemas.microsoft.com/office/drawing/2014/main" id="{29CD5177-56D6-478A-5DDC-A25FD50155FF}"/>
              </a:ext>
            </a:extLst>
          </p:cNvPr>
          <p:cNvSpPr/>
          <p:nvPr/>
        </p:nvSpPr>
        <p:spPr>
          <a:xfrm>
            <a:off x="6368622" y="4030574"/>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8,407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1" name="正方形/長方形 200">
            <a:extLst>
              <a:ext uri="{FF2B5EF4-FFF2-40B4-BE49-F238E27FC236}">
                <a16:creationId xmlns:a16="http://schemas.microsoft.com/office/drawing/2014/main" id="{CBEFC7A6-D0AE-5844-D68F-22C02B416A06}"/>
              </a:ext>
            </a:extLst>
          </p:cNvPr>
          <p:cNvSpPr/>
          <p:nvPr/>
        </p:nvSpPr>
        <p:spPr>
          <a:xfrm>
            <a:off x="6368622" y="2379881"/>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9,818</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2" name="正方形/長方形 201">
            <a:extLst>
              <a:ext uri="{FF2B5EF4-FFF2-40B4-BE49-F238E27FC236}">
                <a16:creationId xmlns:a16="http://schemas.microsoft.com/office/drawing/2014/main" id="{714580B0-19C5-ECF9-0F88-443067124065}"/>
              </a:ext>
            </a:extLst>
          </p:cNvPr>
          <p:cNvSpPr/>
          <p:nvPr/>
        </p:nvSpPr>
        <p:spPr>
          <a:xfrm>
            <a:off x="6368622" y="2912432"/>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984</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3" name="正方形/長方形 202">
            <a:extLst>
              <a:ext uri="{FF2B5EF4-FFF2-40B4-BE49-F238E27FC236}">
                <a16:creationId xmlns:a16="http://schemas.microsoft.com/office/drawing/2014/main" id="{7F43D712-7A87-4953-0F17-07DBE8A74C98}"/>
              </a:ext>
            </a:extLst>
          </p:cNvPr>
          <p:cNvSpPr/>
          <p:nvPr/>
        </p:nvSpPr>
        <p:spPr>
          <a:xfrm>
            <a:off x="6368622" y="3444983"/>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357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4" name="正方形/長方形 203">
            <a:extLst>
              <a:ext uri="{FF2B5EF4-FFF2-40B4-BE49-F238E27FC236}">
                <a16:creationId xmlns:a16="http://schemas.microsoft.com/office/drawing/2014/main" id="{EA125E5D-B21E-97B4-B26A-0EB5A220221C}"/>
              </a:ext>
            </a:extLst>
          </p:cNvPr>
          <p:cNvSpPr/>
          <p:nvPr/>
        </p:nvSpPr>
        <p:spPr>
          <a:xfrm>
            <a:off x="6368622" y="4563126"/>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6,800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5" name="正方形/長方形 204">
            <a:extLst>
              <a:ext uri="{FF2B5EF4-FFF2-40B4-BE49-F238E27FC236}">
                <a16:creationId xmlns:a16="http://schemas.microsoft.com/office/drawing/2014/main" id="{D175037C-E6F3-E0BD-A139-EBE9D14D30BB}"/>
              </a:ext>
            </a:extLst>
          </p:cNvPr>
          <p:cNvSpPr/>
          <p:nvPr/>
        </p:nvSpPr>
        <p:spPr>
          <a:xfrm>
            <a:off x="6368622" y="5095678"/>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6" name="正方形/長方形 205">
            <a:extLst>
              <a:ext uri="{FF2B5EF4-FFF2-40B4-BE49-F238E27FC236}">
                <a16:creationId xmlns:a16="http://schemas.microsoft.com/office/drawing/2014/main" id="{CF13F7A5-D05D-8FBC-E76C-BD7733BD5832}"/>
              </a:ext>
            </a:extLst>
          </p:cNvPr>
          <p:cNvSpPr/>
          <p:nvPr/>
        </p:nvSpPr>
        <p:spPr>
          <a:xfrm>
            <a:off x="6368622" y="56282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7" name="正方形/長方形 206">
            <a:extLst>
              <a:ext uri="{FF2B5EF4-FFF2-40B4-BE49-F238E27FC236}">
                <a16:creationId xmlns:a16="http://schemas.microsoft.com/office/drawing/2014/main" id="{059359DF-F587-179F-9018-11F9FAF9F53D}"/>
              </a:ext>
            </a:extLst>
          </p:cNvPr>
          <p:cNvSpPr/>
          <p:nvPr/>
        </p:nvSpPr>
        <p:spPr>
          <a:xfrm>
            <a:off x="6368622" y="6160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1,107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09" name="正方形/長方形 208">
            <a:extLst>
              <a:ext uri="{FF2B5EF4-FFF2-40B4-BE49-F238E27FC236}">
                <a16:creationId xmlns:a16="http://schemas.microsoft.com/office/drawing/2014/main" id="{FE67B9A6-53DF-5083-EDFD-55674C806C96}"/>
              </a:ext>
            </a:extLst>
          </p:cNvPr>
          <p:cNvSpPr/>
          <p:nvPr/>
        </p:nvSpPr>
        <p:spPr>
          <a:xfrm>
            <a:off x="8695266" y="1314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23,252</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0" name="正方形/長方形 209">
            <a:extLst>
              <a:ext uri="{FF2B5EF4-FFF2-40B4-BE49-F238E27FC236}">
                <a16:creationId xmlns:a16="http://schemas.microsoft.com/office/drawing/2014/main" id="{72E0C9D3-B334-A087-D4C4-229379506E1F}"/>
              </a:ext>
            </a:extLst>
          </p:cNvPr>
          <p:cNvSpPr/>
          <p:nvPr/>
        </p:nvSpPr>
        <p:spPr>
          <a:xfrm>
            <a:off x="8695266" y="18473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58,668</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1" name="正方形/長方形 210">
            <a:extLst>
              <a:ext uri="{FF2B5EF4-FFF2-40B4-BE49-F238E27FC236}">
                <a16:creationId xmlns:a16="http://schemas.microsoft.com/office/drawing/2014/main" id="{B04BA651-D430-1116-0067-0599CA31D631}"/>
              </a:ext>
            </a:extLst>
          </p:cNvPr>
          <p:cNvSpPr/>
          <p:nvPr/>
        </p:nvSpPr>
        <p:spPr>
          <a:xfrm>
            <a:off x="8695266" y="4030574"/>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35,417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2" name="正方形/長方形 211">
            <a:extLst>
              <a:ext uri="{FF2B5EF4-FFF2-40B4-BE49-F238E27FC236}">
                <a16:creationId xmlns:a16="http://schemas.microsoft.com/office/drawing/2014/main" id="{4FE995F8-FFB1-B4C4-EC43-78E54D844BC9}"/>
              </a:ext>
            </a:extLst>
          </p:cNvPr>
          <p:cNvSpPr/>
          <p:nvPr/>
        </p:nvSpPr>
        <p:spPr>
          <a:xfrm>
            <a:off x="8695266" y="2379881"/>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lang="en-US" altLang="ja-JP" sz="1050" dirty="0">
                <a:solidFill>
                  <a:schemeClr val="tx1"/>
                </a:solidFill>
                <a:latin typeface="ＭＳ Ｐゴシック" panose="020B0600070205080204" pitchFamily="50" charset="-128"/>
                <a:ea typeface="ＭＳ Ｐゴシック" panose="020B0600070205080204" pitchFamily="50" charset="-128"/>
              </a:rPr>
              <a:t>47,583</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3" name="正方形/長方形 212">
            <a:extLst>
              <a:ext uri="{FF2B5EF4-FFF2-40B4-BE49-F238E27FC236}">
                <a16:creationId xmlns:a16="http://schemas.microsoft.com/office/drawing/2014/main" id="{71571E78-8FC4-306E-DA9B-765978E99EED}"/>
              </a:ext>
            </a:extLst>
          </p:cNvPr>
          <p:cNvSpPr/>
          <p:nvPr/>
        </p:nvSpPr>
        <p:spPr>
          <a:xfrm>
            <a:off x="8695266" y="2912432"/>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9,655</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4" name="正方形/長方形 213">
            <a:extLst>
              <a:ext uri="{FF2B5EF4-FFF2-40B4-BE49-F238E27FC236}">
                <a16:creationId xmlns:a16="http://schemas.microsoft.com/office/drawing/2014/main" id="{D6568AA7-7386-8CA8-1DA4-9CFA59BD9789}"/>
              </a:ext>
            </a:extLst>
          </p:cNvPr>
          <p:cNvSpPr/>
          <p:nvPr/>
        </p:nvSpPr>
        <p:spPr>
          <a:xfrm>
            <a:off x="8695266" y="3444983"/>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1,430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5" name="正方形/長方形 214">
            <a:extLst>
              <a:ext uri="{FF2B5EF4-FFF2-40B4-BE49-F238E27FC236}">
                <a16:creationId xmlns:a16="http://schemas.microsoft.com/office/drawing/2014/main" id="{ABE41AA6-4F93-05B1-F275-B7931612E055}"/>
              </a:ext>
            </a:extLst>
          </p:cNvPr>
          <p:cNvSpPr/>
          <p:nvPr/>
        </p:nvSpPr>
        <p:spPr>
          <a:xfrm>
            <a:off x="8695266" y="4563126"/>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27,550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6" name="正方形/長方形 215">
            <a:extLst>
              <a:ext uri="{FF2B5EF4-FFF2-40B4-BE49-F238E27FC236}">
                <a16:creationId xmlns:a16="http://schemas.microsoft.com/office/drawing/2014/main" id="{9CA0D18C-33FC-4FC8-4417-425517C80788}"/>
              </a:ext>
            </a:extLst>
          </p:cNvPr>
          <p:cNvSpPr/>
          <p:nvPr/>
        </p:nvSpPr>
        <p:spPr>
          <a:xfrm>
            <a:off x="8695266" y="5095678"/>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7" name="正方形/長方形 216">
            <a:extLst>
              <a:ext uri="{FF2B5EF4-FFF2-40B4-BE49-F238E27FC236}">
                <a16:creationId xmlns:a16="http://schemas.microsoft.com/office/drawing/2014/main" id="{B5EF4617-D2DF-290B-3F46-209121DA6B06}"/>
              </a:ext>
            </a:extLst>
          </p:cNvPr>
          <p:cNvSpPr/>
          <p:nvPr/>
        </p:nvSpPr>
        <p:spPr>
          <a:xfrm>
            <a:off x="8695266" y="56282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18" name="正方形/長方形 217">
            <a:extLst>
              <a:ext uri="{FF2B5EF4-FFF2-40B4-BE49-F238E27FC236}">
                <a16:creationId xmlns:a16="http://schemas.microsoft.com/office/drawing/2014/main" id="{07D6AEDF-2EE6-78B4-5604-406CED5F2F88}"/>
              </a:ext>
            </a:extLst>
          </p:cNvPr>
          <p:cNvSpPr/>
          <p:nvPr/>
        </p:nvSpPr>
        <p:spPr>
          <a:xfrm>
            <a:off x="8695266" y="6160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5,867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0" name="正方形/長方形 219">
            <a:extLst>
              <a:ext uri="{FF2B5EF4-FFF2-40B4-BE49-F238E27FC236}">
                <a16:creationId xmlns:a16="http://schemas.microsoft.com/office/drawing/2014/main" id="{30A06338-8F38-0B0C-EB68-7ADB2CEA4DE7}"/>
              </a:ext>
            </a:extLst>
          </p:cNvPr>
          <p:cNvSpPr/>
          <p:nvPr/>
        </p:nvSpPr>
        <p:spPr>
          <a:xfrm>
            <a:off x="9858589" y="1314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45,673</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1" name="正方形/長方形 220">
            <a:extLst>
              <a:ext uri="{FF2B5EF4-FFF2-40B4-BE49-F238E27FC236}">
                <a16:creationId xmlns:a16="http://schemas.microsoft.com/office/drawing/2014/main" id="{BD7D1CAF-9582-24D9-D27D-F8EFD1CD8ADD}"/>
              </a:ext>
            </a:extLst>
          </p:cNvPr>
          <p:cNvSpPr/>
          <p:nvPr/>
        </p:nvSpPr>
        <p:spPr>
          <a:xfrm>
            <a:off x="9858589" y="18473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102,637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5EA094CC-DE03-D962-A9BC-E7C51F4D4E63}"/>
              </a:ext>
            </a:extLst>
          </p:cNvPr>
          <p:cNvSpPr/>
          <p:nvPr/>
        </p:nvSpPr>
        <p:spPr>
          <a:xfrm>
            <a:off x="9858589" y="4030574"/>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56,964</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3" name="正方形/長方形 222">
            <a:extLst>
              <a:ext uri="{FF2B5EF4-FFF2-40B4-BE49-F238E27FC236}">
                <a16:creationId xmlns:a16="http://schemas.microsoft.com/office/drawing/2014/main" id="{32BFF17E-BEB9-4B88-874E-2F8A8CE76574}"/>
              </a:ext>
            </a:extLst>
          </p:cNvPr>
          <p:cNvSpPr/>
          <p:nvPr/>
        </p:nvSpPr>
        <p:spPr>
          <a:xfrm>
            <a:off x="9858589" y="2379881"/>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81,807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4" name="正方形/長方形 223">
            <a:extLst>
              <a:ext uri="{FF2B5EF4-FFF2-40B4-BE49-F238E27FC236}">
                <a16:creationId xmlns:a16="http://schemas.microsoft.com/office/drawing/2014/main" id="{1DD29938-97D8-0F5A-A70B-10BBD3897CF7}"/>
              </a:ext>
            </a:extLst>
          </p:cNvPr>
          <p:cNvSpPr/>
          <p:nvPr/>
        </p:nvSpPr>
        <p:spPr>
          <a:xfrm>
            <a:off x="9858589" y="2912432"/>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18,595</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5" name="正方形/長方形 224">
            <a:extLst>
              <a:ext uri="{FF2B5EF4-FFF2-40B4-BE49-F238E27FC236}">
                <a16:creationId xmlns:a16="http://schemas.microsoft.com/office/drawing/2014/main" id="{1B7CBDF8-ED9F-9515-9C44-A4DB9CF6ADC0}"/>
              </a:ext>
            </a:extLst>
          </p:cNvPr>
          <p:cNvSpPr/>
          <p:nvPr/>
        </p:nvSpPr>
        <p:spPr>
          <a:xfrm>
            <a:off x="9858589" y="3444983"/>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2,235</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6" name="正方形/長方形 225">
            <a:extLst>
              <a:ext uri="{FF2B5EF4-FFF2-40B4-BE49-F238E27FC236}">
                <a16:creationId xmlns:a16="http://schemas.microsoft.com/office/drawing/2014/main" id="{D8F67F75-287C-2868-4B4C-48884F9838F1}"/>
              </a:ext>
            </a:extLst>
          </p:cNvPr>
          <p:cNvSpPr/>
          <p:nvPr/>
        </p:nvSpPr>
        <p:spPr>
          <a:xfrm>
            <a:off x="9858589" y="4563126"/>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43,000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7" name="正方形/長方形 226">
            <a:extLst>
              <a:ext uri="{FF2B5EF4-FFF2-40B4-BE49-F238E27FC236}">
                <a16:creationId xmlns:a16="http://schemas.microsoft.com/office/drawing/2014/main" id="{A8013215-45A7-84A3-B5DB-C117962CF32F}"/>
              </a:ext>
            </a:extLst>
          </p:cNvPr>
          <p:cNvSpPr/>
          <p:nvPr/>
        </p:nvSpPr>
        <p:spPr>
          <a:xfrm>
            <a:off x="9858589" y="5095678"/>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3,200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8" name="正方形/長方形 227">
            <a:extLst>
              <a:ext uri="{FF2B5EF4-FFF2-40B4-BE49-F238E27FC236}">
                <a16:creationId xmlns:a16="http://schemas.microsoft.com/office/drawing/2014/main" id="{B1DC0310-CB39-1915-1459-F522706869AD}"/>
              </a:ext>
            </a:extLst>
          </p:cNvPr>
          <p:cNvSpPr/>
          <p:nvPr/>
        </p:nvSpPr>
        <p:spPr>
          <a:xfrm>
            <a:off x="9858589" y="56282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29" name="正方形/長方形 228">
            <a:extLst>
              <a:ext uri="{FF2B5EF4-FFF2-40B4-BE49-F238E27FC236}">
                <a16:creationId xmlns:a16="http://schemas.microsoft.com/office/drawing/2014/main" id="{E187AFE8-E085-9D3E-28E1-AA5B15CDA7B4}"/>
              </a:ext>
            </a:extLst>
          </p:cNvPr>
          <p:cNvSpPr/>
          <p:nvPr/>
        </p:nvSpPr>
        <p:spPr>
          <a:xfrm>
            <a:off x="9858589" y="6160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10,264</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1" name="正方形/長方形 230">
            <a:extLst>
              <a:ext uri="{FF2B5EF4-FFF2-40B4-BE49-F238E27FC236}">
                <a16:creationId xmlns:a16="http://schemas.microsoft.com/office/drawing/2014/main" id="{5CB7FF0D-CFCD-7ABD-F833-057524A3F0E7}"/>
              </a:ext>
            </a:extLst>
          </p:cNvPr>
          <p:cNvSpPr/>
          <p:nvPr/>
        </p:nvSpPr>
        <p:spPr>
          <a:xfrm>
            <a:off x="11021911" y="1314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370,751</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2" name="正方形/長方形 231">
            <a:extLst>
              <a:ext uri="{FF2B5EF4-FFF2-40B4-BE49-F238E27FC236}">
                <a16:creationId xmlns:a16="http://schemas.microsoft.com/office/drawing/2014/main" id="{FBB66935-635D-082C-94EB-D1CED1924967}"/>
              </a:ext>
            </a:extLst>
          </p:cNvPr>
          <p:cNvSpPr/>
          <p:nvPr/>
        </p:nvSpPr>
        <p:spPr>
          <a:xfrm>
            <a:off x="11021911" y="18473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626,057</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3" name="正方形/長方形 232">
            <a:extLst>
              <a:ext uri="{FF2B5EF4-FFF2-40B4-BE49-F238E27FC236}">
                <a16:creationId xmlns:a16="http://schemas.microsoft.com/office/drawing/2014/main" id="{176D578E-144D-4378-1EF6-B161212E191B}"/>
              </a:ext>
            </a:extLst>
          </p:cNvPr>
          <p:cNvSpPr/>
          <p:nvPr/>
        </p:nvSpPr>
        <p:spPr>
          <a:xfrm>
            <a:off x="11021911" y="4030574"/>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255,306</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4" name="正方形/長方形 233">
            <a:extLst>
              <a:ext uri="{FF2B5EF4-FFF2-40B4-BE49-F238E27FC236}">
                <a16:creationId xmlns:a16="http://schemas.microsoft.com/office/drawing/2014/main" id="{0A8B37C6-79FE-0BF4-F038-1831D52E3B6F}"/>
              </a:ext>
            </a:extLst>
          </p:cNvPr>
          <p:cNvSpPr/>
          <p:nvPr/>
        </p:nvSpPr>
        <p:spPr>
          <a:xfrm>
            <a:off x="11021911" y="2379881"/>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527,001</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5" name="正方形/長方形 234">
            <a:extLst>
              <a:ext uri="{FF2B5EF4-FFF2-40B4-BE49-F238E27FC236}">
                <a16:creationId xmlns:a16="http://schemas.microsoft.com/office/drawing/2014/main" id="{D040793E-B7ED-D580-734E-45DA4A942788}"/>
              </a:ext>
            </a:extLst>
          </p:cNvPr>
          <p:cNvSpPr/>
          <p:nvPr/>
        </p:nvSpPr>
        <p:spPr>
          <a:xfrm>
            <a:off x="11021911" y="2912432"/>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90,115</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6" name="正方形/長方形 235">
            <a:extLst>
              <a:ext uri="{FF2B5EF4-FFF2-40B4-BE49-F238E27FC236}">
                <a16:creationId xmlns:a16="http://schemas.microsoft.com/office/drawing/2014/main" id="{7C337B44-0AF8-1465-F43B-EAFE1EEE576A}"/>
              </a:ext>
            </a:extLst>
          </p:cNvPr>
          <p:cNvSpPr/>
          <p:nvPr/>
        </p:nvSpPr>
        <p:spPr>
          <a:xfrm>
            <a:off x="11021911" y="3444983"/>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8,940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7" name="正方形/長方形 236">
            <a:extLst>
              <a:ext uri="{FF2B5EF4-FFF2-40B4-BE49-F238E27FC236}">
                <a16:creationId xmlns:a16="http://schemas.microsoft.com/office/drawing/2014/main" id="{5B3D7293-7289-7A8C-CEE5-0F3EE34FAB5B}"/>
              </a:ext>
            </a:extLst>
          </p:cNvPr>
          <p:cNvSpPr/>
          <p:nvPr/>
        </p:nvSpPr>
        <p:spPr>
          <a:xfrm>
            <a:off x="11021911" y="4563126"/>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177,500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8" name="正方形/長方形 237">
            <a:extLst>
              <a:ext uri="{FF2B5EF4-FFF2-40B4-BE49-F238E27FC236}">
                <a16:creationId xmlns:a16="http://schemas.microsoft.com/office/drawing/2014/main" id="{C9F80745-DDC4-973C-7BF9-B3823EB27214}"/>
              </a:ext>
            </a:extLst>
          </p:cNvPr>
          <p:cNvSpPr/>
          <p:nvPr/>
        </p:nvSpPr>
        <p:spPr>
          <a:xfrm>
            <a:off x="11021911" y="5095678"/>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14,700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39" name="正方形/長方形 238">
            <a:extLst>
              <a:ext uri="{FF2B5EF4-FFF2-40B4-BE49-F238E27FC236}">
                <a16:creationId xmlns:a16="http://schemas.microsoft.com/office/drawing/2014/main" id="{547BFE51-313E-C526-0D8E-EF2989437F9E}"/>
              </a:ext>
            </a:extLst>
          </p:cNvPr>
          <p:cNvSpPr/>
          <p:nvPr/>
        </p:nvSpPr>
        <p:spPr>
          <a:xfrm>
            <a:off x="11021911" y="5628229"/>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500</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40" name="正方形/長方形 239">
            <a:extLst>
              <a:ext uri="{FF2B5EF4-FFF2-40B4-BE49-F238E27FC236}">
                <a16:creationId xmlns:a16="http://schemas.microsoft.com/office/drawing/2014/main" id="{285B0C9B-BC7B-2EF8-BE0A-7CBD2CD9A31D}"/>
              </a:ext>
            </a:extLst>
          </p:cNvPr>
          <p:cNvSpPr/>
          <p:nvPr/>
        </p:nvSpPr>
        <p:spPr>
          <a:xfrm>
            <a:off x="11021911" y="6160777"/>
            <a:ext cx="1072843" cy="406557"/>
          </a:xfrm>
          <a:prstGeom prst="rect">
            <a:avLst/>
          </a:prstGeom>
          <a:noFill/>
          <a:ln w="952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tx1"/>
                </a:solidFill>
                <a:latin typeface="ＭＳ Ｐゴシック" panose="020B0600070205080204" pitchFamily="50" charset="-128"/>
                <a:ea typeface="ＭＳ Ｐゴシック" panose="020B0600070205080204" pitchFamily="50" charset="-128"/>
              </a:rPr>
              <a:t>62,606</a:t>
            </a:r>
            <a:endParaRPr kumimoji="1" lang="ja-JP" altLang="en-US" sz="1050" dirty="0">
              <a:solidFill>
                <a:schemeClr val="tx1"/>
              </a:solidFill>
              <a:latin typeface="ＭＳ Ｐゴシック" panose="020B0600070205080204" pitchFamily="50" charset="-128"/>
              <a:ea typeface="ＭＳ Ｐゴシック" panose="020B0600070205080204" pitchFamily="50" charset="-128"/>
            </a:endParaRPr>
          </a:p>
        </p:txBody>
      </p:sp>
      <p:sp>
        <p:nvSpPr>
          <p:cNvPr id="244" name="正方形/長方形 243">
            <a:extLst>
              <a:ext uri="{FF2B5EF4-FFF2-40B4-BE49-F238E27FC236}">
                <a16:creationId xmlns:a16="http://schemas.microsoft.com/office/drawing/2014/main" id="{70BFFB95-A8DC-114A-25B1-B1DE50162DC9}"/>
              </a:ext>
            </a:extLst>
          </p:cNvPr>
          <p:cNvSpPr/>
          <p:nvPr/>
        </p:nvSpPr>
        <p:spPr>
          <a:xfrm>
            <a:off x="5205300" y="974836"/>
            <a:ext cx="1072843" cy="277684"/>
          </a:xfrm>
          <a:prstGeom prst="rect">
            <a:avLst/>
          </a:prstGeom>
          <a:solidFill>
            <a:schemeClr val="accent3"/>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bg1"/>
                </a:solidFill>
                <a:latin typeface="ＭＳ Ｐゴシック" panose="020B0600070205080204" pitchFamily="50" charset="-128"/>
                <a:ea typeface="ＭＳ Ｐゴシック" panose="020B0600070205080204" pitchFamily="50" charset="-128"/>
              </a:rPr>
              <a:t>1</a:t>
            </a: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245" name="正方形/長方形 244">
            <a:extLst>
              <a:ext uri="{FF2B5EF4-FFF2-40B4-BE49-F238E27FC236}">
                <a16:creationId xmlns:a16="http://schemas.microsoft.com/office/drawing/2014/main" id="{F9F78F9F-3874-072D-77AD-13C3AA6A2851}"/>
              </a:ext>
            </a:extLst>
          </p:cNvPr>
          <p:cNvSpPr/>
          <p:nvPr/>
        </p:nvSpPr>
        <p:spPr>
          <a:xfrm>
            <a:off x="7531944" y="974836"/>
            <a:ext cx="1072843" cy="277684"/>
          </a:xfrm>
          <a:prstGeom prst="rect">
            <a:avLst/>
          </a:prstGeom>
          <a:solidFill>
            <a:schemeClr val="accent3"/>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lang="en-US" altLang="ja-JP" sz="1050" dirty="0">
                <a:solidFill>
                  <a:schemeClr val="bg1"/>
                </a:solidFill>
                <a:latin typeface="ＭＳ Ｐゴシック" panose="020B0600070205080204" pitchFamily="50" charset="-128"/>
                <a:ea typeface="ＭＳ Ｐゴシック" panose="020B0600070205080204" pitchFamily="50" charset="-128"/>
              </a:rPr>
              <a:t>3</a:t>
            </a: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246" name="正方形/長方形 245">
            <a:extLst>
              <a:ext uri="{FF2B5EF4-FFF2-40B4-BE49-F238E27FC236}">
                <a16:creationId xmlns:a16="http://schemas.microsoft.com/office/drawing/2014/main" id="{31A25FBB-08CA-54AE-18C6-0E130BFCFA92}"/>
              </a:ext>
            </a:extLst>
          </p:cNvPr>
          <p:cNvSpPr/>
          <p:nvPr/>
        </p:nvSpPr>
        <p:spPr>
          <a:xfrm>
            <a:off x="6368622" y="974836"/>
            <a:ext cx="1072843" cy="277684"/>
          </a:xfrm>
          <a:prstGeom prst="rect">
            <a:avLst/>
          </a:prstGeom>
          <a:solidFill>
            <a:schemeClr val="accent3"/>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bg1"/>
                </a:solidFill>
                <a:latin typeface="ＭＳ Ｐゴシック" panose="020B0600070205080204" pitchFamily="50" charset="-128"/>
                <a:ea typeface="ＭＳ Ｐゴシック" panose="020B0600070205080204" pitchFamily="50" charset="-128"/>
              </a:rPr>
              <a:t>2</a:t>
            </a: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247" name="正方形/長方形 246">
            <a:extLst>
              <a:ext uri="{FF2B5EF4-FFF2-40B4-BE49-F238E27FC236}">
                <a16:creationId xmlns:a16="http://schemas.microsoft.com/office/drawing/2014/main" id="{1CA7DF1E-2082-6259-247D-58F5EB7E41DE}"/>
              </a:ext>
            </a:extLst>
          </p:cNvPr>
          <p:cNvSpPr/>
          <p:nvPr/>
        </p:nvSpPr>
        <p:spPr>
          <a:xfrm>
            <a:off x="8695266" y="974836"/>
            <a:ext cx="1072843" cy="277684"/>
          </a:xfrm>
          <a:prstGeom prst="rect">
            <a:avLst/>
          </a:prstGeom>
          <a:solidFill>
            <a:schemeClr val="accent3"/>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bg1"/>
                </a:solidFill>
                <a:latin typeface="ＭＳ Ｐゴシック" panose="020B0600070205080204" pitchFamily="50" charset="-128"/>
                <a:ea typeface="ＭＳ Ｐゴシック" panose="020B0600070205080204" pitchFamily="50" charset="-128"/>
              </a:rPr>
              <a:t>4</a:t>
            </a: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248" name="正方形/長方形 247">
            <a:extLst>
              <a:ext uri="{FF2B5EF4-FFF2-40B4-BE49-F238E27FC236}">
                <a16:creationId xmlns:a16="http://schemas.microsoft.com/office/drawing/2014/main" id="{D64E0165-14D6-94AF-CD58-2A84094DF745}"/>
              </a:ext>
            </a:extLst>
          </p:cNvPr>
          <p:cNvSpPr/>
          <p:nvPr/>
        </p:nvSpPr>
        <p:spPr>
          <a:xfrm>
            <a:off x="9858589" y="974836"/>
            <a:ext cx="1072843" cy="277684"/>
          </a:xfrm>
          <a:prstGeom prst="rect">
            <a:avLst/>
          </a:prstGeom>
          <a:solidFill>
            <a:schemeClr val="accent3"/>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bg1"/>
                </a:solidFill>
                <a:latin typeface="ＭＳ Ｐゴシック" panose="020B0600070205080204" pitchFamily="50" charset="-128"/>
                <a:ea typeface="ＭＳ Ｐゴシック" panose="020B0600070205080204" pitchFamily="50" charset="-128"/>
              </a:rPr>
              <a:t>5</a:t>
            </a: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249" name="正方形/長方形 248">
            <a:extLst>
              <a:ext uri="{FF2B5EF4-FFF2-40B4-BE49-F238E27FC236}">
                <a16:creationId xmlns:a16="http://schemas.microsoft.com/office/drawing/2014/main" id="{220F2754-0E73-1662-54A3-849A7B0BBE74}"/>
              </a:ext>
            </a:extLst>
          </p:cNvPr>
          <p:cNvSpPr/>
          <p:nvPr/>
        </p:nvSpPr>
        <p:spPr>
          <a:xfrm>
            <a:off x="11021911" y="974836"/>
            <a:ext cx="1072843" cy="277684"/>
          </a:xfrm>
          <a:prstGeom prst="rect">
            <a:avLst/>
          </a:prstGeom>
          <a:solidFill>
            <a:schemeClr val="accent3"/>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r">
              <a:spcBef>
                <a:spcPts val="600"/>
              </a:spcBef>
            </a:pPr>
            <a:r>
              <a:rPr kumimoji="1" lang="en-US" altLang="ja-JP" sz="1050" dirty="0">
                <a:solidFill>
                  <a:schemeClr val="bg1"/>
                </a:solidFill>
                <a:latin typeface="ＭＳ Ｐゴシック" panose="020B0600070205080204" pitchFamily="50" charset="-128"/>
                <a:ea typeface="ＭＳ Ｐゴシック" panose="020B0600070205080204" pitchFamily="50" charset="-128"/>
              </a:rPr>
              <a:t>10</a:t>
            </a:r>
            <a:r>
              <a:rPr kumimoji="1" lang="ja-JP" altLang="en-US" sz="1050" dirty="0">
                <a:solidFill>
                  <a:schemeClr val="bg1"/>
                </a:solidFill>
                <a:latin typeface="ＭＳ Ｐゴシック" panose="020B0600070205080204" pitchFamily="50" charset="-128"/>
                <a:ea typeface="ＭＳ Ｐゴシック" panose="020B0600070205080204" pitchFamily="50" charset="-128"/>
              </a:rPr>
              <a:t>年目</a:t>
            </a:r>
          </a:p>
        </p:txBody>
      </p:sp>
      <p:sp>
        <p:nvSpPr>
          <p:cNvPr id="252" name="正方形/長方形 251">
            <a:extLst>
              <a:ext uri="{FF2B5EF4-FFF2-40B4-BE49-F238E27FC236}">
                <a16:creationId xmlns:a16="http://schemas.microsoft.com/office/drawing/2014/main" id="{EF5A8AB1-015A-D129-19CD-4FF99B509B7B}"/>
              </a:ext>
            </a:extLst>
          </p:cNvPr>
          <p:cNvSpPr/>
          <p:nvPr/>
        </p:nvSpPr>
        <p:spPr>
          <a:xfrm>
            <a:off x="257055" y="842955"/>
            <a:ext cx="1427954" cy="406557"/>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spcBef>
                <a:spcPts val="600"/>
              </a:spcBef>
            </a:pPr>
            <a:r>
              <a:rPr kumimoji="1" lang="ja-JP" altLang="en-US" sz="1050" dirty="0">
                <a:solidFill>
                  <a:schemeClr val="tx1"/>
                </a:solidFill>
                <a:latin typeface="ＭＳ Ｐゴシック" panose="020B0600070205080204" pitchFamily="50" charset="-128"/>
                <a:ea typeface="ＭＳ Ｐゴシック" panose="020B0600070205080204" pitchFamily="50" charset="-128"/>
              </a:rPr>
              <a:t>（単位：万円）</a:t>
            </a:r>
          </a:p>
        </p:txBody>
      </p:sp>
      <p:sp>
        <p:nvSpPr>
          <p:cNvPr id="259" name="楕円 258">
            <a:extLst>
              <a:ext uri="{FF2B5EF4-FFF2-40B4-BE49-F238E27FC236}">
                <a16:creationId xmlns:a16="http://schemas.microsoft.com/office/drawing/2014/main" id="{60B6682F-FB62-C4F0-5299-F57B814C412D}"/>
              </a:ext>
            </a:extLst>
          </p:cNvPr>
          <p:cNvSpPr/>
          <p:nvPr/>
        </p:nvSpPr>
        <p:spPr>
          <a:xfrm>
            <a:off x="2567300" y="3038098"/>
            <a:ext cx="208265" cy="208265"/>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spcBef>
                <a:spcPts val="600"/>
              </a:spcBef>
            </a:pPr>
            <a:r>
              <a:rPr kumimoji="1" lang="en-US" altLang="ja-JP" sz="1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p:txBody>
      </p:sp>
      <p:sp>
        <p:nvSpPr>
          <p:cNvPr id="260" name="楕円 259">
            <a:extLst>
              <a:ext uri="{FF2B5EF4-FFF2-40B4-BE49-F238E27FC236}">
                <a16:creationId xmlns:a16="http://schemas.microsoft.com/office/drawing/2014/main" id="{79DAE4E5-A855-64D9-E4CE-3652DEB169EE}"/>
              </a:ext>
            </a:extLst>
          </p:cNvPr>
          <p:cNvSpPr/>
          <p:nvPr/>
        </p:nvSpPr>
        <p:spPr>
          <a:xfrm>
            <a:off x="4267701" y="2745302"/>
            <a:ext cx="208265" cy="208265"/>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spcBef>
                <a:spcPts val="600"/>
              </a:spcBef>
            </a:pPr>
            <a:r>
              <a:rPr kumimoji="1" lang="ja-JP" altLang="en-US" sz="1400" dirty="0">
                <a:solidFill>
                  <a:schemeClr val="tx1"/>
                </a:solidFill>
                <a:latin typeface="ＭＳ Ｐゴシック" panose="020B0600070205080204" pitchFamily="50" charset="-128"/>
                <a:ea typeface="ＭＳ Ｐゴシック" panose="020B0600070205080204" pitchFamily="50" charset="-128"/>
              </a:rPr>
              <a:t>＋</a:t>
            </a:r>
          </a:p>
        </p:txBody>
      </p:sp>
      <p:sp>
        <p:nvSpPr>
          <p:cNvPr id="261" name="楕円 260">
            <a:extLst>
              <a:ext uri="{FF2B5EF4-FFF2-40B4-BE49-F238E27FC236}">
                <a16:creationId xmlns:a16="http://schemas.microsoft.com/office/drawing/2014/main" id="{A06B1712-25C4-F57E-B462-74B26D98431C}"/>
              </a:ext>
            </a:extLst>
          </p:cNvPr>
          <p:cNvSpPr/>
          <p:nvPr/>
        </p:nvSpPr>
        <p:spPr>
          <a:xfrm>
            <a:off x="4267701" y="3277853"/>
            <a:ext cx="208265" cy="208265"/>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spcBef>
                <a:spcPts val="600"/>
              </a:spcBef>
            </a:pPr>
            <a:r>
              <a:rPr kumimoji="1" lang="ja-JP" altLang="en-US" sz="1400" dirty="0">
                <a:solidFill>
                  <a:schemeClr val="tx1"/>
                </a:solidFill>
                <a:latin typeface="ＭＳ Ｐゴシック" panose="020B0600070205080204" pitchFamily="50" charset="-128"/>
                <a:ea typeface="ＭＳ Ｐゴシック" panose="020B0600070205080204" pitchFamily="50" charset="-128"/>
              </a:rPr>
              <a:t>＋</a:t>
            </a:r>
          </a:p>
        </p:txBody>
      </p:sp>
      <p:sp>
        <p:nvSpPr>
          <p:cNvPr id="262" name="楕円 261">
            <a:extLst>
              <a:ext uri="{FF2B5EF4-FFF2-40B4-BE49-F238E27FC236}">
                <a16:creationId xmlns:a16="http://schemas.microsoft.com/office/drawing/2014/main" id="{5C65EB7A-44E6-DA91-F919-82B8AC6D90E7}"/>
              </a:ext>
            </a:extLst>
          </p:cNvPr>
          <p:cNvSpPr/>
          <p:nvPr/>
        </p:nvSpPr>
        <p:spPr>
          <a:xfrm>
            <a:off x="4267701" y="4928547"/>
            <a:ext cx="208265" cy="208265"/>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spcBef>
                <a:spcPts val="600"/>
              </a:spcBef>
            </a:pPr>
            <a:r>
              <a:rPr kumimoji="1" lang="ja-JP" altLang="en-US" sz="1400" dirty="0">
                <a:solidFill>
                  <a:schemeClr val="tx1"/>
                </a:solidFill>
                <a:latin typeface="ＭＳ Ｐゴシック" panose="020B0600070205080204" pitchFamily="50" charset="-128"/>
                <a:ea typeface="ＭＳ Ｐゴシック" panose="020B0600070205080204" pitchFamily="50" charset="-128"/>
              </a:rPr>
              <a:t>＋</a:t>
            </a:r>
          </a:p>
        </p:txBody>
      </p:sp>
      <p:sp>
        <p:nvSpPr>
          <p:cNvPr id="263" name="楕円 262">
            <a:extLst>
              <a:ext uri="{FF2B5EF4-FFF2-40B4-BE49-F238E27FC236}">
                <a16:creationId xmlns:a16="http://schemas.microsoft.com/office/drawing/2014/main" id="{6C4D93EA-CE07-29EE-3359-41F04B3075F0}"/>
              </a:ext>
            </a:extLst>
          </p:cNvPr>
          <p:cNvSpPr/>
          <p:nvPr/>
        </p:nvSpPr>
        <p:spPr>
          <a:xfrm>
            <a:off x="4267701" y="5461097"/>
            <a:ext cx="208265" cy="208265"/>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spcBef>
                <a:spcPts val="600"/>
              </a:spcBef>
            </a:pPr>
            <a:r>
              <a:rPr kumimoji="1" lang="ja-JP" altLang="en-US" sz="1400" dirty="0">
                <a:solidFill>
                  <a:schemeClr val="tx1"/>
                </a:solidFill>
                <a:latin typeface="ＭＳ Ｐゴシック" panose="020B0600070205080204" pitchFamily="50" charset="-128"/>
                <a:ea typeface="ＭＳ Ｐゴシック" panose="020B0600070205080204" pitchFamily="50" charset="-128"/>
              </a:rPr>
              <a:t>＋</a:t>
            </a:r>
          </a:p>
        </p:txBody>
      </p:sp>
      <p:sp>
        <p:nvSpPr>
          <p:cNvPr id="264" name="楕円 263">
            <a:extLst>
              <a:ext uri="{FF2B5EF4-FFF2-40B4-BE49-F238E27FC236}">
                <a16:creationId xmlns:a16="http://schemas.microsoft.com/office/drawing/2014/main" id="{6F2CAB4C-922E-F255-B055-70BC310C5058}"/>
              </a:ext>
            </a:extLst>
          </p:cNvPr>
          <p:cNvSpPr/>
          <p:nvPr/>
        </p:nvSpPr>
        <p:spPr>
          <a:xfrm>
            <a:off x="4267701" y="5993647"/>
            <a:ext cx="208265" cy="208265"/>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spcBef>
                <a:spcPts val="600"/>
              </a:spcBef>
            </a:pPr>
            <a:r>
              <a:rPr kumimoji="1" lang="ja-JP" altLang="en-US" sz="1400" dirty="0">
                <a:solidFill>
                  <a:schemeClr val="tx1"/>
                </a:solidFill>
                <a:latin typeface="ＭＳ Ｐゴシック" panose="020B0600070205080204" pitchFamily="50" charset="-128"/>
                <a:ea typeface="ＭＳ Ｐゴシック" panose="020B0600070205080204" pitchFamily="50" charset="-128"/>
              </a:rPr>
              <a:t>＋</a:t>
            </a:r>
          </a:p>
        </p:txBody>
      </p:sp>
      <p:sp>
        <p:nvSpPr>
          <p:cNvPr id="9" name="スライド番号プレースホルダー 3">
            <a:extLst>
              <a:ext uri="{FF2B5EF4-FFF2-40B4-BE49-F238E27FC236}">
                <a16:creationId xmlns:a16="http://schemas.microsoft.com/office/drawing/2014/main" id="{AA817911-F5CA-A37F-468F-A8F7A0CCF004}"/>
              </a:ext>
            </a:extLst>
          </p:cNvPr>
          <p:cNvSpPr>
            <a:spLocks noGrp="1"/>
          </p:cNvSpPr>
          <p:nvPr>
            <p:ph type="sldNum" sz="quarter" idx="12"/>
          </p:nvPr>
        </p:nvSpPr>
        <p:spPr>
          <a:xfrm>
            <a:off x="11524597" y="6610113"/>
            <a:ext cx="656700" cy="226714"/>
          </a:xfrm>
        </p:spPr>
        <p:txBody>
          <a:bodyPr vert="horz" lIns="91440" tIns="45720" rIns="91440" bIns="45720" rtlCol="0" anchor="ctr"/>
          <a:lstStyle/>
          <a:p>
            <a:fld id="{A72772C3-D8C4-43D0-98F7-E2620EF83F38}" type="slidenum">
              <a:rPr lang="ja-JP" altLang="en-US">
                <a:solidFill>
                  <a:schemeClr val="tx1"/>
                </a:solidFill>
                <a:latin typeface="ＭＳ Ｐゴシック" panose="020B0600070205080204" pitchFamily="50" charset="-128"/>
                <a:ea typeface="ＭＳ Ｐゴシック" panose="020B0600070205080204" pitchFamily="50" charset="-128"/>
              </a:rPr>
              <a:pPr/>
              <a:t>14</a:t>
            </a:fld>
            <a:endParaRPr lang="ja-JP" altLang="en-US"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91388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CD717-5F66-572F-FADD-88857D3A651D}"/>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F6FA5DB7-EACE-8F79-D9B7-10B911F5A604}"/>
              </a:ext>
            </a:extLst>
          </p:cNvPr>
          <p:cNvPicPr>
            <a:picLocks noChangeAspect="1"/>
          </p:cNvPicPr>
          <p:nvPr/>
        </p:nvPicPr>
        <p:blipFill>
          <a:blip r:embed="rId2"/>
          <a:srcRect l="4545" t="23295" r="4545"/>
          <a:stretch>
            <a:fillRect/>
          </a:stretch>
        </p:blipFill>
        <p:spPr>
          <a:xfrm>
            <a:off x="0" y="0"/>
            <a:ext cx="12191999" cy="6858000"/>
          </a:xfrm>
          <a:prstGeom prst="rect">
            <a:avLst/>
          </a:prstGeom>
        </p:spPr>
      </p:pic>
      <p:sp>
        <p:nvSpPr>
          <p:cNvPr id="5" name="正方形/長方形 4">
            <a:extLst>
              <a:ext uri="{FF2B5EF4-FFF2-40B4-BE49-F238E27FC236}">
                <a16:creationId xmlns:a16="http://schemas.microsoft.com/office/drawing/2014/main" id="{84A7A3C8-2D7B-38D7-1B8C-E417259520A0}"/>
              </a:ext>
            </a:extLst>
          </p:cNvPr>
          <p:cNvSpPr/>
          <p:nvPr/>
        </p:nvSpPr>
        <p:spPr>
          <a:xfrm>
            <a:off x="0" y="0"/>
            <a:ext cx="12191999" cy="6858000"/>
          </a:xfrm>
          <a:prstGeom prst="rect">
            <a:avLst/>
          </a:prstGeom>
          <a:solidFill>
            <a:schemeClr val="accent3">
              <a:alpha val="7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kumimoji="1" lang="ja-JP" altLang="en-US" sz="6600" b="1" dirty="0">
                <a:solidFill>
                  <a:schemeClr val="bg1"/>
                </a:solidFill>
                <a:latin typeface="ＭＳ Ｐゴシック" panose="020B0600070205080204" pitchFamily="50" charset="-128"/>
                <a:ea typeface="ＭＳ Ｐゴシック" panose="020B0600070205080204" pitchFamily="50" charset="-128"/>
              </a:rPr>
              <a:t>自治コン</a:t>
            </a:r>
            <a:endParaRPr kumimoji="1" lang="en-US" altLang="ja-JP" sz="6600" b="1" dirty="0">
              <a:solidFill>
                <a:schemeClr val="bg1"/>
              </a:solidFill>
              <a:latin typeface="ＭＳ Ｐゴシック" panose="020B0600070205080204" pitchFamily="50" charset="-128"/>
              <a:ea typeface="ＭＳ Ｐゴシック" panose="020B0600070205080204" pitchFamily="50" charset="-128"/>
            </a:endParaRPr>
          </a:p>
          <a:p>
            <a:pPr algn="ctr">
              <a:spcBef>
                <a:spcPts val="600"/>
              </a:spcBef>
            </a:pPr>
            <a:br>
              <a:rPr kumimoji="1" lang="en-US" altLang="ja-JP" sz="2800" b="1" dirty="0">
                <a:solidFill>
                  <a:schemeClr val="bg1"/>
                </a:solidFill>
                <a:latin typeface="ＭＳ Ｐゴシック" panose="020B0600070205080204" pitchFamily="50" charset="-128"/>
                <a:ea typeface="ＭＳ Ｐゴシック" panose="020B0600070205080204" pitchFamily="50" charset="-128"/>
              </a:rPr>
            </a:br>
            <a:r>
              <a:rPr kumimoji="1" lang="ja-JP" altLang="en-US" b="1" dirty="0">
                <a:solidFill>
                  <a:schemeClr val="bg1"/>
                </a:solidFill>
                <a:latin typeface="ＭＳ Ｐゴシック" panose="020B0600070205080204" pitchFamily="50" charset="-128"/>
                <a:ea typeface="ＭＳ Ｐゴシック" panose="020B0600070205080204" pitchFamily="50" charset="-128"/>
              </a:rPr>
              <a:t>カフェでコーヒーを買うような気軽さで</a:t>
            </a:r>
            <a:br>
              <a:rPr kumimoji="1" lang="ja-JP" altLang="en-US" b="1" dirty="0">
                <a:solidFill>
                  <a:schemeClr val="bg1"/>
                </a:solidFill>
                <a:latin typeface="ＭＳ Ｐゴシック" panose="020B0600070205080204" pitchFamily="50" charset="-128"/>
                <a:ea typeface="ＭＳ Ｐゴシック" panose="020B0600070205080204" pitchFamily="50" charset="-128"/>
              </a:rPr>
            </a:br>
            <a:r>
              <a:rPr kumimoji="1" lang="ja-JP" altLang="en-US" b="1" dirty="0">
                <a:solidFill>
                  <a:schemeClr val="bg1"/>
                </a:solidFill>
                <a:latin typeface="ＭＳ Ｐゴシック" panose="020B0600070205080204" pitchFamily="50" charset="-128"/>
                <a:ea typeface="ＭＳ Ｐゴシック" panose="020B0600070205080204" pitchFamily="50" charset="-128"/>
              </a:rPr>
              <a:t>自治体がビジネスコンテストを開催できる</a:t>
            </a:r>
          </a:p>
        </p:txBody>
      </p:sp>
    </p:spTree>
    <p:extLst>
      <p:ext uri="{BB962C8B-B14F-4D97-AF65-F5344CB8AC3E}">
        <p14:creationId xmlns:p14="http://schemas.microsoft.com/office/powerpoint/2010/main" val="2752011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7DD08-662B-ABC7-B6BE-5CA5B0E7D770}"/>
            </a:ext>
          </a:extLst>
        </p:cNvPr>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DDE986B7-B8D6-CB0D-5B0F-A12F241E1B0A}"/>
              </a:ext>
            </a:extLst>
          </p:cNvPr>
          <p:cNvGrpSpPr/>
          <p:nvPr/>
        </p:nvGrpSpPr>
        <p:grpSpPr>
          <a:xfrm>
            <a:off x="0" y="-2"/>
            <a:ext cx="12192000" cy="6858002"/>
            <a:chOff x="0" y="-2"/>
            <a:chExt cx="12192000" cy="6858002"/>
          </a:xfrm>
        </p:grpSpPr>
        <p:pic>
          <p:nvPicPr>
            <p:cNvPr id="7" name="図 6" descr="食品 が含まれている画像&#10;&#10;AI 生成コンテンツは誤りを含む可能性があります。">
              <a:extLst>
                <a:ext uri="{FF2B5EF4-FFF2-40B4-BE49-F238E27FC236}">
                  <a16:creationId xmlns:a16="http://schemas.microsoft.com/office/drawing/2014/main" id="{9D5327BF-2E4C-32AC-4998-90E9D0523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38400" cy="1371602"/>
            </a:xfrm>
            <a:prstGeom prst="rect">
              <a:avLst/>
            </a:prstGeom>
          </p:spPr>
        </p:pic>
        <p:pic>
          <p:nvPicPr>
            <p:cNvPr id="9" name="図 8" descr="タイムライン&#10;&#10;AI 生成コンテンツは誤りを含む可能性があります。">
              <a:extLst>
                <a:ext uri="{FF2B5EF4-FFF2-40B4-BE49-F238E27FC236}">
                  <a16:creationId xmlns:a16="http://schemas.microsoft.com/office/drawing/2014/main" id="{B4A7E1A2-115D-03F4-A75E-84671890C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
              <a:ext cx="2438400" cy="1371602"/>
            </a:xfrm>
            <a:prstGeom prst="rect">
              <a:avLst/>
            </a:prstGeom>
          </p:spPr>
        </p:pic>
        <p:pic>
          <p:nvPicPr>
            <p:cNvPr id="11" name="図 10" descr="人, 男, 写真, 女性 が含まれている画像&#10;&#10;AI 生成コンテンツは誤りを含む可能性があります。">
              <a:extLst>
                <a:ext uri="{FF2B5EF4-FFF2-40B4-BE49-F238E27FC236}">
                  <a16:creationId xmlns:a16="http://schemas.microsoft.com/office/drawing/2014/main" id="{B3AA47B7-110E-D165-2874-8D7C8E4CFA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2"/>
              <a:ext cx="2438400" cy="1371602"/>
            </a:xfrm>
            <a:prstGeom prst="rect">
              <a:avLst/>
            </a:prstGeom>
          </p:spPr>
        </p:pic>
        <p:pic>
          <p:nvPicPr>
            <p:cNvPr id="13" name="図 12" descr="グラフィカル ユーザー インターフェイス, テキスト&#10;&#10;AI 生成コンテンツは誤りを含む可能性があります。">
              <a:extLst>
                <a:ext uri="{FF2B5EF4-FFF2-40B4-BE49-F238E27FC236}">
                  <a16:creationId xmlns:a16="http://schemas.microsoft.com/office/drawing/2014/main" id="{1E4CAC5A-B0A3-B005-2D45-39B25B543C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200" y="0"/>
              <a:ext cx="2438400" cy="1371602"/>
            </a:xfrm>
            <a:prstGeom prst="rect">
              <a:avLst/>
            </a:prstGeom>
          </p:spPr>
        </p:pic>
        <p:pic>
          <p:nvPicPr>
            <p:cNvPr id="15" name="図 14" descr="グラフィカル ユーザー インターフェイス, テキスト&#10;&#10;AI 生成コンテンツは誤りを含む可能性があります。">
              <a:extLst>
                <a:ext uri="{FF2B5EF4-FFF2-40B4-BE49-F238E27FC236}">
                  <a16:creationId xmlns:a16="http://schemas.microsoft.com/office/drawing/2014/main" id="{AACCB928-AEA1-8898-E6DD-5BD10E8824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3600" y="0"/>
              <a:ext cx="2438400" cy="1371602"/>
            </a:xfrm>
            <a:prstGeom prst="rect">
              <a:avLst/>
            </a:prstGeom>
          </p:spPr>
        </p:pic>
        <p:pic>
          <p:nvPicPr>
            <p:cNvPr id="17" name="図 16" descr="ダイアグラム&#10;&#10;AI 生成コンテンツは誤りを含む可能性があります。">
              <a:extLst>
                <a:ext uri="{FF2B5EF4-FFF2-40B4-BE49-F238E27FC236}">
                  <a16:creationId xmlns:a16="http://schemas.microsoft.com/office/drawing/2014/main" id="{B2F80D7E-2024-B54A-B03C-008575634D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371600"/>
              <a:ext cx="2438400" cy="1371602"/>
            </a:xfrm>
            <a:prstGeom prst="rect">
              <a:avLst/>
            </a:prstGeom>
          </p:spPr>
        </p:pic>
        <p:pic>
          <p:nvPicPr>
            <p:cNvPr id="19" name="図 18" descr="人, 持つ, 小さい, 座る が含まれている画像&#10;&#10;AI 生成コンテンツは誤りを含む可能性があります。">
              <a:extLst>
                <a:ext uri="{FF2B5EF4-FFF2-40B4-BE49-F238E27FC236}">
                  <a16:creationId xmlns:a16="http://schemas.microsoft.com/office/drawing/2014/main" id="{1887E982-78C4-0CAE-9D2D-5B7DEBE65E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8400" y="2743202"/>
              <a:ext cx="2438400" cy="1371602"/>
            </a:xfrm>
            <a:prstGeom prst="rect">
              <a:avLst/>
            </a:prstGeom>
          </p:spPr>
        </p:pic>
        <p:pic>
          <p:nvPicPr>
            <p:cNvPr id="21" name="図 20" descr="グラフ&#10;&#10;AI 生成コンテンツは誤りを含む可能性があります。">
              <a:extLst>
                <a:ext uri="{FF2B5EF4-FFF2-40B4-BE49-F238E27FC236}">
                  <a16:creationId xmlns:a16="http://schemas.microsoft.com/office/drawing/2014/main" id="{5F96910A-5FAF-0B94-6396-83E3E25715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6800" y="2743202"/>
              <a:ext cx="2438400" cy="1371602"/>
            </a:xfrm>
            <a:prstGeom prst="rect">
              <a:avLst/>
            </a:prstGeom>
          </p:spPr>
        </p:pic>
        <p:pic>
          <p:nvPicPr>
            <p:cNvPr id="23" name="図 22" descr="山の中の道路&#10;&#10;AI 生成コンテンツは誤りを含む可能性があります。">
              <a:extLst>
                <a:ext uri="{FF2B5EF4-FFF2-40B4-BE49-F238E27FC236}">
                  <a16:creationId xmlns:a16="http://schemas.microsoft.com/office/drawing/2014/main" id="{92AC86D9-E398-DE56-A614-5708BFD9D2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15200" y="2743201"/>
              <a:ext cx="2438400" cy="1371602"/>
            </a:xfrm>
            <a:prstGeom prst="rect">
              <a:avLst/>
            </a:prstGeom>
          </p:spPr>
        </p:pic>
        <p:pic>
          <p:nvPicPr>
            <p:cNvPr id="25" name="図 24" descr="ダイアグラム が含まれている画像&#10;&#10;AI 生成コンテンツは誤りを含む可能性があります。">
              <a:extLst>
                <a:ext uri="{FF2B5EF4-FFF2-40B4-BE49-F238E27FC236}">
                  <a16:creationId xmlns:a16="http://schemas.microsoft.com/office/drawing/2014/main" id="{F8B3601F-A546-A6C1-DEE1-1759FC2FC2D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53600" y="2743201"/>
              <a:ext cx="2438400" cy="1371602"/>
            </a:xfrm>
            <a:prstGeom prst="rect">
              <a:avLst/>
            </a:prstGeom>
          </p:spPr>
        </p:pic>
        <p:pic>
          <p:nvPicPr>
            <p:cNvPr id="27" name="図 26" descr="文字と写真のスクリーンショット&#10;&#10;AI 生成コンテンツは誤りを含む可能性があります。">
              <a:extLst>
                <a:ext uri="{FF2B5EF4-FFF2-40B4-BE49-F238E27FC236}">
                  <a16:creationId xmlns:a16="http://schemas.microsoft.com/office/drawing/2014/main" id="{2B57A118-FCA2-1E0A-3F99-694B54C6EC4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4114801"/>
              <a:ext cx="2438400" cy="1371602"/>
            </a:xfrm>
            <a:prstGeom prst="rect">
              <a:avLst/>
            </a:prstGeom>
          </p:spPr>
        </p:pic>
        <p:pic>
          <p:nvPicPr>
            <p:cNvPr id="30" name="図 29" descr="テキスト&#10;&#10;AI 生成コンテンツは誤りを含む可能性があります。">
              <a:extLst>
                <a:ext uri="{FF2B5EF4-FFF2-40B4-BE49-F238E27FC236}">
                  <a16:creationId xmlns:a16="http://schemas.microsoft.com/office/drawing/2014/main" id="{F0AD01B3-11D5-D0B5-29D8-9F4E584228D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38400" y="4114799"/>
              <a:ext cx="2438400" cy="1371602"/>
            </a:xfrm>
            <a:prstGeom prst="rect">
              <a:avLst/>
            </a:prstGeom>
          </p:spPr>
        </p:pic>
        <p:pic>
          <p:nvPicPr>
            <p:cNvPr id="33" name="図 32" descr="グラフィカル ユーザー インターフェイス, アプリケーション&#10;&#10;AI 生成コンテンツは誤りを含む可能性があります。">
              <a:extLst>
                <a:ext uri="{FF2B5EF4-FFF2-40B4-BE49-F238E27FC236}">
                  <a16:creationId xmlns:a16="http://schemas.microsoft.com/office/drawing/2014/main" id="{60C64E0F-B50C-B1FB-969C-DF78C2F0AEA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76800" y="4114798"/>
              <a:ext cx="2438400" cy="1371602"/>
            </a:xfrm>
            <a:prstGeom prst="rect">
              <a:avLst/>
            </a:prstGeom>
          </p:spPr>
        </p:pic>
        <p:pic>
          <p:nvPicPr>
            <p:cNvPr id="36" name="図 35" descr="グラフィカル ユーザー インターフェイス が含まれている画像&#10;&#10;AI 生成コンテンツは誤りを含む可能性があります。">
              <a:extLst>
                <a:ext uri="{FF2B5EF4-FFF2-40B4-BE49-F238E27FC236}">
                  <a16:creationId xmlns:a16="http://schemas.microsoft.com/office/drawing/2014/main" id="{2C33CD35-3960-4B4F-FF5E-AB9216A93C6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15200" y="4114797"/>
              <a:ext cx="2438400" cy="1371602"/>
            </a:xfrm>
            <a:prstGeom prst="rect">
              <a:avLst/>
            </a:prstGeom>
          </p:spPr>
        </p:pic>
        <p:pic>
          <p:nvPicPr>
            <p:cNvPr id="40" name="図 39" descr="テーブル, バス, 大きい, 水 が含まれている画像&#10;&#10;AI 生成コンテンツは誤りを含む可能性があります。">
              <a:extLst>
                <a:ext uri="{FF2B5EF4-FFF2-40B4-BE49-F238E27FC236}">
                  <a16:creationId xmlns:a16="http://schemas.microsoft.com/office/drawing/2014/main" id="{9C7EC1F7-B6B9-0FA3-75BB-4A6BE614DA2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753600" y="4114796"/>
              <a:ext cx="2438400" cy="1371602"/>
            </a:xfrm>
            <a:prstGeom prst="rect">
              <a:avLst/>
            </a:prstGeom>
          </p:spPr>
        </p:pic>
        <p:pic>
          <p:nvPicPr>
            <p:cNvPr id="44" name="図 43" descr="グラフィカル ユーザー インターフェイス&#10;&#10;AI 生成コンテンツは誤りを含む可能性があります。">
              <a:extLst>
                <a:ext uri="{FF2B5EF4-FFF2-40B4-BE49-F238E27FC236}">
                  <a16:creationId xmlns:a16="http://schemas.microsoft.com/office/drawing/2014/main" id="{82FBD6B6-6CE3-F72B-310E-9DFCCC4B356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5486398"/>
              <a:ext cx="2438400" cy="1371602"/>
            </a:xfrm>
            <a:prstGeom prst="rect">
              <a:avLst/>
            </a:prstGeom>
          </p:spPr>
        </p:pic>
        <p:pic>
          <p:nvPicPr>
            <p:cNvPr id="46" name="図 45" descr="人, 男, テーブル, 若い が含まれている画像&#10;&#10;AI 生成コンテンツは誤りを含む可能性があります。">
              <a:extLst>
                <a:ext uri="{FF2B5EF4-FFF2-40B4-BE49-F238E27FC236}">
                  <a16:creationId xmlns:a16="http://schemas.microsoft.com/office/drawing/2014/main" id="{CF7D738B-8048-2C0D-FAEE-FC4E3E86E7B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38400" y="5486393"/>
              <a:ext cx="2438400" cy="1371602"/>
            </a:xfrm>
            <a:prstGeom prst="rect">
              <a:avLst/>
            </a:prstGeom>
          </p:spPr>
        </p:pic>
        <p:pic>
          <p:nvPicPr>
            <p:cNvPr id="48" name="図 47" descr="アイコン&#10;&#10;AI 生成コンテンツは誤りを含む可能性があります。">
              <a:extLst>
                <a:ext uri="{FF2B5EF4-FFF2-40B4-BE49-F238E27FC236}">
                  <a16:creationId xmlns:a16="http://schemas.microsoft.com/office/drawing/2014/main" id="{57885B22-6146-6B1E-D47F-C957E21638F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876800" y="5486387"/>
              <a:ext cx="2438400" cy="1371602"/>
            </a:xfrm>
            <a:prstGeom prst="rect">
              <a:avLst/>
            </a:prstGeom>
          </p:spPr>
        </p:pic>
        <p:pic>
          <p:nvPicPr>
            <p:cNvPr id="52" name="図 51" descr="グラフィカル ユーザー インターフェイス&#10;&#10;AI 生成コンテンツは誤りを含む可能性があります。">
              <a:extLst>
                <a:ext uri="{FF2B5EF4-FFF2-40B4-BE49-F238E27FC236}">
                  <a16:creationId xmlns:a16="http://schemas.microsoft.com/office/drawing/2014/main" id="{D097FF95-5467-6585-3A0C-E1DD21FA8F6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315200" y="5486386"/>
              <a:ext cx="2438400" cy="1371602"/>
            </a:xfrm>
            <a:prstGeom prst="rect">
              <a:avLst/>
            </a:prstGeom>
          </p:spPr>
        </p:pic>
        <p:pic>
          <p:nvPicPr>
            <p:cNvPr id="56" name="図 55"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CAAD0BA1-18E7-18E3-42D5-D11C98422AE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753600" y="5486386"/>
              <a:ext cx="2438400" cy="1371602"/>
            </a:xfrm>
            <a:prstGeom prst="rect">
              <a:avLst/>
            </a:prstGeom>
          </p:spPr>
        </p:pic>
        <p:pic>
          <p:nvPicPr>
            <p:cNvPr id="58" name="図 57" descr="テキスト&#10;&#10;AI 生成コンテンツは誤りを含む可能性があります。">
              <a:extLst>
                <a:ext uri="{FF2B5EF4-FFF2-40B4-BE49-F238E27FC236}">
                  <a16:creationId xmlns:a16="http://schemas.microsoft.com/office/drawing/2014/main" id="{1CB6ECD0-D789-7171-E360-7955431C97E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38400" y="1371597"/>
              <a:ext cx="2438400" cy="1371602"/>
            </a:xfrm>
            <a:prstGeom prst="rect">
              <a:avLst/>
            </a:prstGeom>
          </p:spPr>
        </p:pic>
        <p:pic>
          <p:nvPicPr>
            <p:cNvPr id="62" name="図 61" descr="人, 立つ, 屋内, ポーズ が含まれている画像&#10;&#10;AI 生成コンテンツは誤りを含む可能性があります。">
              <a:extLst>
                <a:ext uri="{FF2B5EF4-FFF2-40B4-BE49-F238E27FC236}">
                  <a16:creationId xmlns:a16="http://schemas.microsoft.com/office/drawing/2014/main" id="{A6F2D37C-AC40-3AFF-F231-3601F43A283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876800" y="1371596"/>
              <a:ext cx="2438400" cy="1371602"/>
            </a:xfrm>
            <a:prstGeom prst="rect">
              <a:avLst/>
            </a:prstGeom>
          </p:spPr>
        </p:pic>
        <p:pic>
          <p:nvPicPr>
            <p:cNvPr id="66" name="図 65" descr="テキスト, ホワイトボード&#10;&#10;AI 生成コンテンツは誤りを含む可能性があります。">
              <a:extLst>
                <a:ext uri="{FF2B5EF4-FFF2-40B4-BE49-F238E27FC236}">
                  <a16:creationId xmlns:a16="http://schemas.microsoft.com/office/drawing/2014/main" id="{1A46FB8D-3DB4-3C0E-88C1-6383699905B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315200" y="1371580"/>
              <a:ext cx="2438400" cy="1371602"/>
            </a:xfrm>
            <a:prstGeom prst="rect">
              <a:avLst/>
            </a:prstGeom>
          </p:spPr>
        </p:pic>
        <p:pic>
          <p:nvPicPr>
            <p:cNvPr id="69" name="図 68" descr="背景パターン&#10;&#10;AI 生成コンテンツは誤りを含む可能性があります。">
              <a:extLst>
                <a:ext uri="{FF2B5EF4-FFF2-40B4-BE49-F238E27FC236}">
                  <a16:creationId xmlns:a16="http://schemas.microsoft.com/office/drawing/2014/main" id="{4944540A-F681-AE41-E4C2-EA8C1CD9A933}"/>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753600" y="1371580"/>
              <a:ext cx="2438400" cy="1371602"/>
            </a:xfrm>
            <a:prstGeom prst="rect">
              <a:avLst/>
            </a:prstGeom>
          </p:spPr>
        </p:pic>
        <p:pic>
          <p:nvPicPr>
            <p:cNvPr id="72" name="図 71" descr="グラフ, ウォーターフォール図&#10;&#10;AI 生成コンテンツは誤りを含む可能性があります。">
              <a:extLst>
                <a:ext uri="{FF2B5EF4-FFF2-40B4-BE49-F238E27FC236}">
                  <a16:creationId xmlns:a16="http://schemas.microsoft.com/office/drawing/2014/main" id="{702BD048-8523-0AF8-993F-EE102689A9A2}"/>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0" y="2743194"/>
              <a:ext cx="2438400" cy="1371602"/>
            </a:xfrm>
            <a:prstGeom prst="rect">
              <a:avLst/>
            </a:prstGeom>
          </p:spPr>
        </p:pic>
        <p:sp>
          <p:nvSpPr>
            <p:cNvPr id="87" name="正方形/長方形 86">
              <a:extLst>
                <a:ext uri="{FF2B5EF4-FFF2-40B4-BE49-F238E27FC236}">
                  <a16:creationId xmlns:a16="http://schemas.microsoft.com/office/drawing/2014/main" id="{05D8A451-E5D8-EF52-F8F4-FDDDBCD05EFD}"/>
                </a:ext>
              </a:extLst>
            </p:cNvPr>
            <p:cNvSpPr/>
            <p:nvPr/>
          </p:nvSpPr>
          <p:spPr>
            <a:xfrm>
              <a:off x="0" y="0"/>
              <a:ext cx="12192000" cy="6858000"/>
            </a:xfrm>
            <a:prstGeom prst="rect">
              <a:avLst/>
            </a:prstGeom>
            <a:gradFill flip="none" rotWithShape="1">
              <a:gsLst>
                <a:gs pos="0">
                  <a:srgbClr val="1F915B">
                    <a:lumMod val="70000"/>
                    <a:alpha val="80000"/>
                  </a:srgbClr>
                </a:gs>
                <a:gs pos="100000">
                  <a:schemeClr val="tx1">
                    <a:alpha val="9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endParaRPr kumimoji="1" lang="ja-JP" altLang="en-US" dirty="0">
                <a:solidFill>
                  <a:schemeClr val="bg1"/>
                </a:solidFill>
                <a:latin typeface="+mn-ea"/>
              </a:endParaRPr>
            </a:p>
          </p:txBody>
        </p:sp>
        <p:sp>
          <p:nvSpPr>
            <p:cNvPr id="95" name="正方形/長方形 94">
              <a:extLst>
                <a:ext uri="{FF2B5EF4-FFF2-40B4-BE49-F238E27FC236}">
                  <a16:creationId xmlns:a16="http://schemas.microsoft.com/office/drawing/2014/main" id="{1764E491-C3E6-6C4D-41F6-34129AFF1DBF}"/>
                </a:ext>
              </a:extLst>
            </p:cNvPr>
            <p:cNvSpPr/>
            <p:nvPr/>
          </p:nvSpPr>
          <p:spPr>
            <a:xfrm>
              <a:off x="647007" y="519162"/>
              <a:ext cx="10897986" cy="5161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800" b="1" dirty="0">
                  <a:solidFill>
                    <a:schemeClr val="bg1"/>
                  </a:solidFill>
                  <a:latin typeface="+mn-ea"/>
                </a:rPr>
                <a:t>テンプレートをダウンロードいただき、ありがとうございました！</a:t>
              </a:r>
            </a:p>
          </p:txBody>
        </p:sp>
        <p:sp>
          <p:nvSpPr>
            <p:cNvPr id="99" name="四角形: 角を丸くする 98">
              <a:extLst>
                <a:ext uri="{FF2B5EF4-FFF2-40B4-BE49-F238E27FC236}">
                  <a16:creationId xmlns:a16="http://schemas.microsoft.com/office/drawing/2014/main" id="{B8CEF8F1-EA9C-ECE7-03C0-59D1BA218F68}"/>
                </a:ext>
              </a:extLst>
            </p:cNvPr>
            <p:cNvSpPr/>
            <p:nvPr/>
          </p:nvSpPr>
          <p:spPr>
            <a:xfrm>
              <a:off x="1491916" y="1540440"/>
              <a:ext cx="6802125" cy="54017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400" b="1" dirty="0">
                  <a:solidFill>
                    <a:srgbClr val="145D3A"/>
                  </a:solidFill>
                  <a:latin typeface="+mn-ea"/>
                </a:rPr>
                <a:t>自分一人で資料を作る</a:t>
              </a:r>
              <a:r>
                <a:rPr lang="ja-JP" altLang="en-US" sz="2400" b="1" dirty="0">
                  <a:solidFill>
                    <a:srgbClr val="145D3A"/>
                  </a:solidFill>
                  <a:latin typeface="+mn-ea"/>
                </a:rPr>
                <a:t>のはムズカシイ（汗）</a:t>
              </a:r>
              <a:endParaRPr kumimoji="1" lang="ja-JP" altLang="en-US" sz="2400" b="1" dirty="0">
                <a:solidFill>
                  <a:srgbClr val="145D3A"/>
                </a:solidFill>
                <a:latin typeface="+mn-ea"/>
              </a:endParaRPr>
            </a:p>
          </p:txBody>
        </p:sp>
        <p:sp>
          <p:nvSpPr>
            <p:cNvPr id="100" name="正方形/長方形 99">
              <a:extLst>
                <a:ext uri="{FF2B5EF4-FFF2-40B4-BE49-F238E27FC236}">
                  <a16:creationId xmlns:a16="http://schemas.microsoft.com/office/drawing/2014/main" id="{AF6C71A1-D800-D28A-7419-E12B1C601F6D}"/>
                </a:ext>
              </a:extLst>
            </p:cNvPr>
            <p:cNvSpPr/>
            <p:nvPr/>
          </p:nvSpPr>
          <p:spPr>
            <a:xfrm>
              <a:off x="8415016" y="1540440"/>
              <a:ext cx="1770611" cy="5401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400" b="1" dirty="0">
                  <a:solidFill>
                    <a:schemeClr val="bg1"/>
                  </a:solidFill>
                  <a:latin typeface="+mn-ea"/>
                </a:rPr>
                <a:t>と思ったら</a:t>
              </a:r>
            </a:p>
          </p:txBody>
        </p:sp>
        <p:sp>
          <p:nvSpPr>
            <p:cNvPr id="101" name="正方形/長方形 100">
              <a:extLst>
                <a:ext uri="{FF2B5EF4-FFF2-40B4-BE49-F238E27FC236}">
                  <a16:creationId xmlns:a16="http://schemas.microsoft.com/office/drawing/2014/main" id="{CC6626A5-2BDD-7E90-F3B1-38C2CDEF40AD}"/>
                </a:ext>
              </a:extLst>
            </p:cNvPr>
            <p:cNvSpPr/>
            <p:nvPr/>
          </p:nvSpPr>
          <p:spPr>
            <a:xfrm>
              <a:off x="5732515" y="2305523"/>
              <a:ext cx="5664864" cy="5401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400" b="1" dirty="0">
                  <a:solidFill>
                    <a:schemeClr val="bg1"/>
                  </a:solidFill>
                  <a:latin typeface="+mn-ea"/>
                </a:rPr>
                <a:t>と一緒に作りましょう</a:t>
              </a:r>
              <a:r>
                <a:rPr kumimoji="1" lang="ja-JP" altLang="en-US" b="1" dirty="0">
                  <a:solidFill>
                    <a:schemeClr val="bg1"/>
                  </a:solidFill>
                  <a:latin typeface="+mn-ea"/>
                </a:rPr>
                <a:t>（</a:t>
              </a:r>
              <a:r>
                <a:rPr kumimoji="1" lang="en-US" altLang="ja-JP" b="1" dirty="0">
                  <a:solidFill>
                    <a:schemeClr val="bg1"/>
                  </a:solidFill>
                  <a:latin typeface="+mn-ea"/>
                </a:rPr>
                <a:t>1</a:t>
              </a:r>
              <a:r>
                <a:rPr kumimoji="1" lang="ja-JP" altLang="en-US" b="1" dirty="0">
                  <a:solidFill>
                    <a:schemeClr val="bg1"/>
                  </a:solidFill>
                  <a:latin typeface="+mn-ea"/>
                </a:rPr>
                <a:t>スライド</a:t>
              </a:r>
              <a:r>
                <a:rPr kumimoji="1" lang="en-US" altLang="ja-JP" b="1" dirty="0">
                  <a:solidFill>
                    <a:schemeClr val="bg1"/>
                  </a:solidFill>
                  <a:latin typeface="+mn-ea"/>
                </a:rPr>
                <a:t>3,000</a:t>
              </a:r>
              <a:r>
                <a:rPr kumimoji="1" lang="ja-JP" altLang="en-US" b="1" dirty="0">
                  <a:solidFill>
                    <a:schemeClr val="bg1"/>
                  </a:solidFill>
                  <a:latin typeface="+mn-ea"/>
                </a:rPr>
                <a:t>円～）</a:t>
              </a:r>
            </a:p>
          </p:txBody>
        </p:sp>
        <p:sp>
          <p:nvSpPr>
            <p:cNvPr id="102" name="正方形/長方形 101">
              <a:extLst>
                <a:ext uri="{FF2B5EF4-FFF2-40B4-BE49-F238E27FC236}">
                  <a16:creationId xmlns:a16="http://schemas.microsoft.com/office/drawing/2014/main" id="{EF5D3E0D-DAA7-F95C-3EF0-1CE85D1583CE}"/>
                </a:ext>
              </a:extLst>
            </p:cNvPr>
            <p:cNvSpPr/>
            <p:nvPr/>
          </p:nvSpPr>
          <p:spPr>
            <a:xfrm>
              <a:off x="794621" y="2305523"/>
              <a:ext cx="4737380" cy="540177"/>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lang="en-US" altLang="ja-JP" sz="2400" b="1" dirty="0">
                  <a:solidFill>
                    <a:schemeClr val="bg1"/>
                  </a:solidFill>
                  <a:latin typeface="+mn-ea"/>
                </a:rPr>
                <a:t>Business Jungle </a:t>
              </a:r>
              <a:r>
                <a:rPr lang="ja-JP" altLang="en-US" sz="2400" b="1" dirty="0">
                  <a:solidFill>
                    <a:schemeClr val="bg1"/>
                  </a:solidFill>
                  <a:latin typeface="+mn-ea"/>
                </a:rPr>
                <a:t>資料作成　　</a:t>
              </a:r>
            </a:p>
          </p:txBody>
        </p:sp>
        <p:sp>
          <p:nvSpPr>
            <p:cNvPr id="116" name="楕円 115">
              <a:extLst>
                <a:ext uri="{FF2B5EF4-FFF2-40B4-BE49-F238E27FC236}">
                  <a16:creationId xmlns:a16="http://schemas.microsoft.com/office/drawing/2014/main" id="{90FE4E4B-10F8-69D7-17B9-D9D1FFC7304D}"/>
                </a:ext>
              </a:extLst>
            </p:cNvPr>
            <p:cNvSpPr/>
            <p:nvPr/>
          </p:nvSpPr>
          <p:spPr>
            <a:xfrm>
              <a:off x="5022217" y="2448579"/>
              <a:ext cx="216378" cy="21637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endParaRPr lang="ja-JP" altLang="en-US" sz="2400" b="1" dirty="0">
                <a:solidFill>
                  <a:schemeClr val="bg1"/>
                </a:solidFill>
                <a:latin typeface="+mn-ea"/>
              </a:endParaRPr>
            </a:p>
          </p:txBody>
        </p:sp>
        <p:cxnSp>
          <p:nvCxnSpPr>
            <p:cNvPr id="117" name="直線矢印コネクタ 116">
              <a:extLst>
                <a:ext uri="{FF2B5EF4-FFF2-40B4-BE49-F238E27FC236}">
                  <a16:creationId xmlns:a16="http://schemas.microsoft.com/office/drawing/2014/main" id="{47953E3E-E627-0E22-B2D1-9548743BE74F}"/>
                </a:ext>
              </a:extLst>
            </p:cNvPr>
            <p:cNvCxnSpPr>
              <a:cxnSpLocks/>
              <a:stCxn id="116" idx="5"/>
            </p:cNvCxnSpPr>
            <p:nvPr/>
          </p:nvCxnSpPr>
          <p:spPr>
            <a:xfrm>
              <a:off x="5206907" y="2633269"/>
              <a:ext cx="64154" cy="69374"/>
            </a:xfrm>
            <a:prstGeom prst="straightConnector1">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6" name="グループ化 5">
              <a:extLst>
                <a:ext uri="{FF2B5EF4-FFF2-40B4-BE49-F238E27FC236}">
                  <a16:creationId xmlns:a16="http://schemas.microsoft.com/office/drawing/2014/main" id="{CBFBF52D-29FD-05C2-0385-FF694C638732}"/>
                </a:ext>
              </a:extLst>
            </p:cNvPr>
            <p:cNvGrpSpPr/>
            <p:nvPr/>
          </p:nvGrpSpPr>
          <p:grpSpPr>
            <a:xfrm>
              <a:off x="1595808" y="3705691"/>
              <a:ext cx="9000384" cy="2725122"/>
              <a:chOff x="1841306" y="3705691"/>
              <a:chExt cx="9000384" cy="2725122"/>
            </a:xfrm>
          </p:grpSpPr>
          <p:grpSp>
            <p:nvGrpSpPr>
              <p:cNvPr id="4" name="グループ化 3">
                <a:extLst>
                  <a:ext uri="{FF2B5EF4-FFF2-40B4-BE49-F238E27FC236}">
                    <a16:creationId xmlns:a16="http://schemas.microsoft.com/office/drawing/2014/main" id="{6B405B18-53F1-403D-D6D6-08D546178886}"/>
                  </a:ext>
                </a:extLst>
              </p:cNvPr>
              <p:cNvGrpSpPr/>
              <p:nvPr/>
            </p:nvGrpSpPr>
            <p:grpSpPr>
              <a:xfrm>
                <a:off x="1841306" y="3705691"/>
                <a:ext cx="4201645" cy="2725122"/>
                <a:chOff x="2032290" y="3829560"/>
                <a:chExt cx="3819677" cy="2477384"/>
              </a:xfrm>
            </p:grpSpPr>
            <p:sp>
              <p:nvSpPr>
                <p:cNvPr id="145" name="正方形/長方形 144">
                  <a:extLst>
                    <a:ext uri="{FF2B5EF4-FFF2-40B4-BE49-F238E27FC236}">
                      <a16:creationId xmlns:a16="http://schemas.microsoft.com/office/drawing/2014/main" id="{D550B334-ADF6-F2F0-8015-3BC53AD0B812}"/>
                    </a:ext>
                  </a:extLst>
                </p:cNvPr>
                <p:cNvSpPr/>
                <p:nvPr/>
              </p:nvSpPr>
              <p:spPr>
                <a:xfrm>
                  <a:off x="2205911" y="4226034"/>
                  <a:ext cx="3472434" cy="3204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1600" b="1" dirty="0">
                      <a:solidFill>
                        <a:schemeClr val="bg1"/>
                      </a:solidFill>
                      <a:latin typeface="+mn-ea"/>
                    </a:rPr>
                    <a:t>サービス紹介資料をダウンロードする</a:t>
                  </a:r>
                </a:p>
              </p:txBody>
            </p:sp>
            <p:sp>
              <p:nvSpPr>
                <p:cNvPr id="146" name="正方形/長方形 145">
                  <a:extLst>
                    <a:ext uri="{FF2B5EF4-FFF2-40B4-BE49-F238E27FC236}">
                      <a16:creationId xmlns:a16="http://schemas.microsoft.com/office/drawing/2014/main" id="{76B07C9D-7C18-6E98-72C8-4B7DF4A3F939}"/>
                    </a:ext>
                  </a:extLst>
                </p:cNvPr>
                <p:cNvSpPr/>
                <p:nvPr/>
              </p:nvSpPr>
              <p:spPr>
                <a:xfrm>
                  <a:off x="2032290" y="5880369"/>
                  <a:ext cx="3819677" cy="426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1200"/>
                    </a:spcBef>
                  </a:pPr>
                  <a:r>
                    <a:rPr lang="en-US" altLang="ja-JP" sz="1600" dirty="0">
                      <a:solidFill>
                        <a:schemeClr val="bg1"/>
                      </a:solidFill>
                      <a:latin typeface="+mn-ea"/>
                      <a:hlinkClick r:id="rId27">
                        <a:extLst>
                          <a:ext uri="{A12FA001-AC4F-418D-AE19-62706E023703}">
                            <ahyp:hlinkClr xmlns:ahyp="http://schemas.microsoft.com/office/drawing/2018/hyperlinkcolor" val="tx"/>
                          </a:ext>
                        </a:extLst>
                      </a:hlinkClick>
                    </a:rPr>
                    <a:t>https://business-jungle.com/material/download-material/</a:t>
                  </a:r>
                  <a:endParaRPr lang="en-US" altLang="ja-JP" sz="1600" dirty="0">
                    <a:solidFill>
                      <a:schemeClr val="bg1"/>
                    </a:solidFill>
                    <a:latin typeface="+mn-ea"/>
                  </a:endParaRPr>
                </a:p>
              </p:txBody>
            </p:sp>
            <p:sp>
              <p:nvSpPr>
                <p:cNvPr id="148" name="正方形/長方形 147">
                  <a:extLst>
                    <a:ext uri="{FF2B5EF4-FFF2-40B4-BE49-F238E27FC236}">
                      <a16:creationId xmlns:a16="http://schemas.microsoft.com/office/drawing/2014/main" id="{3623414E-616F-D732-FB6B-93489D6F89E7}"/>
                    </a:ext>
                  </a:extLst>
                </p:cNvPr>
                <p:cNvSpPr/>
                <p:nvPr/>
              </p:nvSpPr>
              <p:spPr>
                <a:xfrm>
                  <a:off x="2205911" y="3829560"/>
                  <a:ext cx="3472434" cy="320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lang="ja-JP" altLang="en-US" sz="1600" dirty="0">
                      <a:solidFill>
                        <a:schemeClr val="bg1"/>
                      </a:solidFill>
                      <a:latin typeface="+mn-ea"/>
                    </a:rPr>
                    <a:t>そもそも</a:t>
                  </a:r>
                  <a:r>
                    <a:rPr lang="en-US" altLang="ja-JP" sz="1600" dirty="0">
                      <a:solidFill>
                        <a:schemeClr val="bg1"/>
                      </a:solidFill>
                      <a:latin typeface="+mn-ea"/>
                    </a:rPr>
                    <a:t>Business</a:t>
                  </a:r>
                  <a:r>
                    <a:rPr lang="ja-JP" altLang="en-US" sz="1600" dirty="0">
                      <a:solidFill>
                        <a:schemeClr val="bg1"/>
                      </a:solidFill>
                      <a:latin typeface="+mn-ea"/>
                    </a:rPr>
                    <a:t> </a:t>
                  </a:r>
                  <a:r>
                    <a:rPr lang="en-US" altLang="ja-JP" sz="1600" dirty="0">
                      <a:solidFill>
                        <a:schemeClr val="bg1"/>
                      </a:solidFill>
                      <a:latin typeface="+mn-ea"/>
                    </a:rPr>
                    <a:t>Jungle</a:t>
                  </a:r>
                  <a:r>
                    <a:rPr lang="ja-JP" altLang="en-US" sz="1600" dirty="0">
                      <a:solidFill>
                        <a:schemeClr val="bg1"/>
                      </a:solidFill>
                      <a:latin typeface="+mn-ea"/>
                    </a:rPr>
                    <a:t>って何者！？</a:t>
                  </a:r>
                </a:p>
              </p:txBody>
            </p:sp>
            <p:pic>
              <p:nvPicPr>
                <p:cNvPr id="159" name="図 158" descr="QR コード&#10;&#10;AI 生成コンテンツは誤りを含む可能性があります。">
                  <a:extLst>
                    <a:ext uri="{FF2B5EF4-FFF2-40B4-BE49-F238E27FC236}">
                      <a16:creationId xmlns:a16="http://schemas.microsoft.com/office/drawing/2014/main" id="{2686CEF7-D366-9F56-0BA1-9569B5873D94}"/>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478766" y="4695534"/>
                  <a:ext cx="926725" cy="926725"/>
                </a:xfrm>
                <a:prstGeom prst="rect">
                  <a:avLst/>
                </a:prstGeom>
              </p:spPr>
            </p:pic>
          </p:grpSp>
          <p:grpSp>
            <p:nvGrpSpPr>
              <p:cNvPr id="5" name="グループ化 4">
                <a:extLst>
                  <a:ext uri="{FF2B5EF4-FFF2-40B4-BE49-F238E27FC236}">
                    <a16:creationId xmlns:a16="http://schemas.microsoft.com/office/drawing/2014/main" id="{C01768BD-3010-2D28-6047-A2102B9C7DD3}"/>
                  </a:ext>
                </a:extLst>
              </p:cNvPr>
              <p:cNvGrpSpPr/>
              <p:nvPr/>
            </p:nvGrpSpPr>
            <p:grpSpPr>
              <a:xfrm>
                <a:off x="6640045" y="3705691"/>
                <a:ext cx="4201645" cy="2725122"/>
                <a:chOff x="6340033" y="3829560"/>
                <a:chExt cx="3819677" cy="2477384"/>
              </a:xfrm>
            </p:grpSpPr>
            <p:sp>
              <p:nvSpPr>
                <p:cNvPr id="140" name="正方形/長方形 139">
                  <a:extLst>
                    <a:ext uri="{FF2B5EF4-FFF2-40B4-BE49-F238E27FC236}">
                      <a16:creationId xmlns:a16="http://schemas.microsoft.com/office/drawing/2014/main" id="{B6CC5026-39DA-8278-7FE4-473D3CBB893E}"/>
                    </a:ext>
                  </a:extLst>
                </p:cNvPr>
                <p:cNvSpPr/>
                <p:nvPr/>
              </p:nvSpPr>
              <p:spPr>
                <a:xfrm>
                  <a:off x="6513654" y="4226034"/>
                  <a:ext cx="3472434" cy="3204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1600" b="1" dirty="0">
                      <a:solidFill>
                        <a:schemeClr val="bg1"/>
                      </a:solidFill>
                      <a:latin typeface="+mn-ea"/>
                    </a:rPr>
                    <a:t>お見積もり</a:t>
                  </a:r>
                  <a:r>
                    <a:rPr kumimoji="1" lang="en-US" altLang="ja-JP" sz="1600" b="1" dirty="0">
                      <a:solidFill>
                        <a:schemeClr val="bg1"/>
                      </a:solidFill>
                      <a:latin typeface="+mn-ea"/>
                    </a:rPr>
                    <a:t>/</a:t>
                  </a:r>
                  <a:r>
                    <a:rPr kumimoji="1" lang="ja-JP" altLang="en-US" sz="1600" b="1" dirty="0">
                      <a:solidFill>
                        <a:schemeClr val="bg1"/>
                      </a:solidFill>
                      <a:latin typeface="+mn-ea"/>
                    </a:rPr>
                    <a:t>サンプル作成を依頼する</a:t>
                  </a:r>
                </a:p>
              </p:txBody>
            </p:sp>
            <p:sp>
              <p:nvSpPr>
                <p:cNvPr id="141" name="正方形/長方形 140">
                  <a:extLst>
                    <a:ext uri="{FF2B5EF4-FFF2-40B4-BE49-F238E27FC236}">
                      <a16:creationId xmlns:a16="http://schemas.microsoft.com/office/drawing/2014/main" id="{3E77E698-DB5E-21F8-4398-283F45F818BD}"/>
                    </a:ext>
                  </a:extLst>
                </p:cNvPr>
                <p:cNvSpPr/>
                <p:nvPr/>
              </p:nvSpPr>
              <p:spPr>
                <a:xfrm>
                  <a:off x="6340033" y="5880369"/>
                  <a:ext cx="3819677" cy="426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1200"/>
                    </a:spcBef>
                  </a:pPr>
                  <a:r>
                    <a:rPr lang="en-US" altLang="ja-JP" sz="1600" dirty="0">
                      <a:solidFill>
                        <a:schemeClr val="bg1"/>
                      </a:solidFill>
                      <a:latin typeface="+mn-ea"/>
                      <a:hlinkClick r:id="rId29">
                        <a:extLst>
                          <a:ext uri="{A12FA001-AC4F-418D-AE19-62706E023703}">
                            <ahyp:hlinkClr xmlns:ahyp="http://schemas.microsoft.com/office/drawing/2018/hyperlinkcolor" val="tx"/>
                          </a:ext>
                        </a:extLst>
                      </a:hlinkClick>
                    </a:rPr>
                    <a:t>https://business-jungle.com/material/sample-material/</a:t>
                  </a:r>
                  <a:endParaRPr kumimoji="1" lang="ja-JP" altLang="en-US" sz="1600" dirty="0">
                    <a:solidFill>
                      <a:schemeClr val="bg1"/>
                    </a:solidFill>
                    <a:latin typeface="+mn-ea"/>
                  </a:endParaRPr>
                </a:p>
              </p:txBody>
            </p:sp>
            <p:sp>
              <p:nvSpPr>
                <p:cNvPr id="143" name="正方形/長方形 142">
                  <a:extLst>
                    <a:ext uri="{FF2B5EF4-FFF2-40B4-BE49-F238E27FC236}">
                      <a16:creationId xmlns:a16="http://schemas.microsoft.com/office/drawing/2014/main" id="{F91599AC-1B68-5680-42BF-B5E06F6F851A}"/>
                    </a:ext>
                  </a:extLst>
                </p:cNvPr>
                <p:cNvSpPr/>
                <p:nvPr/>
              </p:nvSpPr>
              <p:spPr>
                <a:xfrm>
                  <a:off x="6513654" y="3829560"/>
                  <a:ext cx="3472434" cy="320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1600" dirty="0">
                      <a:solidFill>
                        <a:schemeClr val="bg1"/>
                      </a:solidFill>
                      <a:latin typeface="+mn-ea"/>
                    </a:rPr>
                    <a:t>さて、価格と品質はどんな感じだい？</a:t>
                  </a:r>
                </a:p>
              </p:txBody>
            </p:sp>
            <p:pic>
              <p:nvPicPr>
                <p:cNvPr id="161" name="図 160" descr="QR コード&#10;&#10;AI 生成コンテンツは誤りを含む可能性があります。">
                  <a:extLst>
                    <a:ext uri="{FF2B5EF4-FFF2-40B4-BE49-F238E27FC236}">
                      <a16:creationId xmlns:a16="http://schemas.microsoft.com/office/drawing/2014/main" id="{940A57C0-4A46-2737-084F-7BA73A7325E6}"/>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7786509" y="4693527"/>
                  <a:ext cx="926725" cy="926725"/>
                </a:xfrm>
                <a:prstGeom prst="rect">
                  <a:avLst/>
                </a:prstGeom>
              </p:spPr>
            </p:pic>
          </p:grpSp>
        </p:grpSp>
        <p:grpSp>
          <p:nvGrpSpPr>
            <p:cNvPr id="14" name="グループ化 13">
              <a:extLst>
                <a:ext uri="{FF2B5EF4-FFF2-40B4-BE49-F238E27FC236}">
                  <a16:creationId xmlns:a16="http://schemas.microsoft.com/office/drawing/2014/main" id="{E7425916-C683-BBE8-D444-C0B2601FDECD}"/>
                </a:ext>
              </a:extLst>
            </p:cNvPr>
            <p:cNvGrpSpPr/>
            <p:nvPr/>
          </p:nvGrpSpPr>
          <p:grpSpPr>
            <a:xfrm>
              <a:off x="8178350" y="1173904"/>
              <a:ext cx="356050" cy="321002"/>
              <a:chOff x="8122417" y="1154643"/>
              <a:chExt cx="356050" cy="321002"/>
            </a:xfrm>
          </p:grpSpPr>
          <p:sp>
            <p:nvSpPr>
              <p:cNvPr id="10" name="涙形 9">
                <a:extLst>
                  <a:ext uri="{FF2B5EF4-FFF2-40B4-BE49-F238E27FC236}">
                    <a16:creationId xmlns:a16="http://schemas.microsoft.com/office/drawing/2014/main" id="{55E157D9-D0E7-4D69-FE95-9C2A39CB507B}"/>
                  </a:ext>
                </a:extLst>
              </p:cNvPr>
              <p:cNvSpPr/>
              <p:nvPr/>
            </p:nvSpPr>
            <p:spPr>
              <a:xfrm rot="9900000">
                <a:off x="8122417" y="1154643"/>
                <a:ext cx="164463" cy="164463"/>
              </a:xfrm>
              <a:prstGeom prst="teardrop">
                <a:avLst>
                  <a:gd name="adj" fmla="val 2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涙形 11">
                <a:extLst>
                  <a:ext uri="{FF2B5EF4-FFF2-40B4-BE49-F238E27FC236}">
                    <a16:creationId xmlns:a16="http://schemas.microsoft.com/office/drawing/2014/main" id="{151BB175-4B87-4435-7C63-04BF65F1815F}"/>
                  </a:ext>
                </a:extLst>
              </p:cNvPr>
              <p:cNvSpPr/>
              <p:nvPr/>
            </p:nvSpPr>
            <p:spPr>
              <a:xfrm rot="11700000">
                <a:off x="8314004" y="1311182"/>
                <a:ext cx="164463" cy="164463"/>
              </a:xfrm>
              <a:prstGeom prst="teardrop">
                <a:avLst>
                  <a:gd name="adj" fmla="val 2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16197859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fd60cc4-70c0-4043-81e8-97be71ffa410">
      <Terms xmlns="http://schemas.microsoft.com/office/infopath/2007/PartnerControls"/>
    </lcf76f155ced4ddcb4097134ff3c332f>
    <TaxCatchAll xmlns="1bf6ce71-f2af-4399-804e-8773bbe322f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41C3E266D40784080AE7FC7FC3CF127" ma:contentTypeVersion="14" ma:contentTypeDescription="新しいドキュメントを作成します。" ma:contentTypeScope="" ma:versionID="75c7c3f1ea8c28eb2d2c96c6d94c3823">
  <xsd:schema xmlns:xsd="http://www.w3.org/2001/XMLSchema" xmlns:xs="http://www.w3.org/2001/XMLSchema" xmlns:p="http://schemas.microsoft.com/office/2006/metadata/properties" xmlns:ns2="ffd60cc4-70c0-4043-81e8-97be71ffa410" xmlns:ns3="1bf6ce71-f2af-4399-804e-8773bbe322f2" targetNamespace="http://schemas.microsoft.com/office/2006/metadata/properties" ma:root="true" ma:fieldsID="be19b96d4d9679c16e74a1bc78cf10a1" ns2:_="" ns3:_="">
    <xsd:import namespace="ffd60cc4-70c0-4043-81e8-97be71ffa410"/>
    <xsd:import namespace="1bf6ce71-f2af-4399-804e-8773bbe322f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d60cc4-70c0-4043-81e8-97be71ffa4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e11d2887-7d44-46f2-be60-af6bd70e5d5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f6ce71-f2af-4399-804e-8773bbe322f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ffa11d1-c12e-4afe-8e86-e16f823e0944}" ma:internalName="TaxCatchAll" ma:showField="CatchAllData" ma:web="1bf6ce71-f2af-4399-804e-8773bbe322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5B90D6-6C3A-4C50-B433-04393E7828BF}">
  <ds:schemaRefs>
    <ds:schemaRef ds:uri="http://schemas.microsoft.com/office/2006/metadata/properties"/>
    <ds:schemaRef ds:uri="http://schemas.microsoft.com/office/infopath/2007/PartnerControls"/>
    <ds:schemaRef ds:uri="ffd60cc4-70c0-4043-81e8-97be71ffa410"/>
    <ds:schemaRef ds:uri="1bf6ce71-f2af-4399-804e-8773bbe322f2"/>
  </ds:schemaRefs>
</ds:datastoreItem>
</file>

<file path=customXml/itemProps2.xml><?xml version="1.0" encoding="utf-8"?>
<ds:datastoreItem xmlns:ds="http://schemas.openxmlformats.org/officeDocument/2006/customXml" ds:itemID="{B90B6693-A43A-43CC-A637-33BEA10865C6}">
  <ds:schemaRefs>
    <ds:schemaRef ds:uri="http://schemas.microsoft.com/sharepoint/v3/contenttype/forms"/>
  </ds:schemaRefs>
</ds:datastoreItem>
</file>

<file path=customXml/itemProps3.xml><?xml version="1.0" encoding="utf-8"?>
<ds:datastoreItem xmlns:ds="http://schemas.openxmlformats.org/officeDocument/2006/customXml" ds:itemID="{77FAD884-FEE8-4AD1-84EC-3BFC7C5105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d60cc4-70c0-4043-81e8-97be71ffa410"/>
    <ds:schemaRef ds:uri="1bf6ce71-f2af-4399-804e-8773bbe322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3247</TotalTime>
  <Words>3365</Words>
  <Application>Microsoft Office PowerPoint</Application>
  <PresentationFormat>ワイド画面</PresentationFormat>
  <Paragraphs>348</Paragraphs>
  <Slides>16</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16</vt:i4>
      </vt:variant>
    </vt:vector>
  </HeadingPairs>
  <TitlesOfParts>
    <vt:vector size="23" baseType="lpstr">
      <vt:lpstr>Meiryo UI</vt:lpstr>
      <vt:lpstr>ＭＳ Ｐゴシック</vt:lpstr>
      <vt:lpstr>游ゴシック</vt:lpstr>
      <vt:lpstr>游ゴシック Light</vt:lpstr>
      <vt:lpstr>Arial</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松浦</cp:lastModifiedBy>
  <cp:revision>1</cp:revision>
  <cp:lastPrinted>2024-02-19T12:40:01Z</cp:lastPrinted>
  <dcterms:created xsi:type="dcterms:W3CDTF">2024-02-18T06:09:13Z</dcterms:created>
  <dcterms:modified xsi:type="dcterms:W3CDTF">2026-02-02T10:19:26Z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0x010100C41C3E266D40784080AE7FC7FC3CF127</vt:lpwstr>
  </property>
  <property fmtid="{D5CDD505-2E9C-101B-9397-08002B2CF9AE}" pid="3" name="MediaServiceImageTags">
    <vt:lpwstr/>
  </property>
</Properties>
</file>